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68" d="100"/>
          <a:sy n="68" d="100"/>
        </p:scale>
        <p:origin x="-1446"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688A0E3-8158-44AE-B521-BD8108E9C7ED}" type="datetimeFigureOut">
              <a:rPr lang="ru-RU" smtClean="0"/>
              <a:t>14.09.2021</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A5324B0-7AE0-4390-A7CE-F7BAE80977C1}" type="slidenum">
              <a:rPr lang="ru-RU" smtClean="0"/>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FA5324B0-7AE0-4390-A7CE-F7BAE80977C1}" type="slidenum">
              <a:rPr lang="ru-RU" smtClean="0"/>
              <a:t>1</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14.09.2021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14.09.2021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14.09.2021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457200" y="274638"/>
            <a:ext cx="8229600" cy="58515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Rectangle 4"/>
          <p:cNvSpPr>
            <a:spLocks noGrp="1" noChangeArrowheads="1"/>
          </p:cNvSpPr>
          <p:nvPr>
            <p:ph type="dt" sz="half" idx="10"/>
          </p:nvPr>
        </p:nvSpPr>
        <p:spPr>
          <a:ln/>
        </p:spPr>
        <p:txBody>
          <a:bodyPr/>
          <a:lstStyle>
            <a:lvl1pPr>
              <a:defRPr/>
            </a:lvl1pPr>
          </a:lstStyle>
          <a:p>
            <a:endParaRPr lang="ru-RU"/>
          </a:p>
        </p:txBody>
      </p:sp>
      <p:sp>
        <p:nvSpPr>
          <p:cNvPr id="4" name="Rectangle 5"/>
          <p:cNvSpPr>
            <a:spLocks noGrp="1" noChangeArrowheads="1"/>
          </p:cNvSpPr>
          <p:nvPr>
            <p:ph type="ftr" sz="quarter" idx="11"/>
          </p:nvPr>
        </p:nvSpPr>
        <p:spPr>
          <a:ln/>
        </p:spPr>
        <p:txBody>
          <a:bodyPr/>
          <a:lstStyle>
            <a:lvl1pPr>
              <a:defRPr/>
            </a:lvl1pPr>
          </a:lstStyle>
          <a:p>
            <a:endParaRPr lang="ru-RU"/>
          </a:p>
        </p:txBody>
      </p:sp>
      <p:sp>
        <p:nvSpPr>
          <p:cNvPr id="5" name="Rectangle 6"/>
          <p:cNvSpPr>
            <a:spLocks noGrp="1" noChangeArrowheads="1"/>
          </p:cNvSpPr>
          <p:nvPr>
            <p:ph type="sldNum" sz="quarter" idx="12"/>
          </p:nvPr>
        </p:nvSpPr>
        <p:spPr>
          <a:ln/>
        </p:spPr>
        <p:txBody>
          <a:bodyPr/>
          <a:lstStyle>
            <a:lvl1pPr>
              <a:defRPr/>
            </a:lvl1pPr>
          </a:lstStyle>
          <a:p>
            <a:fld id="{3550408B-67D5-4036-80E5-EA9F32708DCC}" type="slidenum">
              <a:rPr lang="ru-RU"/>
              <a:pPr/>
              <a:t>‹#›</a:t>
            </a:fld>
            <a:endParaRPr lang="ru-RU"/>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457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endParaRPr lang="ru-RU"/>
          </a:p>
        </p:txBody>
      </p:sp>
      <p:sp>
        <p:nvSpPr>
          <p:cNvPr id="6" name="Rectangle 5"/>
          <p:cNvSpPr>
            <a:spLocks noGrp="1" noChangeArrowheads="1"/>
          </p:cNvSpPr>
          <p:nvPr>
            <p:ph type="ftr" sz="quarter" idx="11"/>
          </p:nvPr>
        </p:nvSpPr>
        <p:spPr>
          <a:ln/>
        </p:spPr>
        <p:txBody>
          <a:bodyPr/>
          <a:lstStyle>
            <a:lvl1pPr>
              <a:defRPr/>
            </a:lvl1pPr>
          </a:lstStyle>
          <a:p>
            <a:endParaRPr lang="ru-RU"/>
          </a:p>
        </p:txBody>
      </p:sp>
      <p:sp>
        <p:nvSpPr>
          <p:cNvPr id="7" name="Rectangle 6"/>
          <p:cNvSpPr>
            <a:spLocks noGrp="1" noChangeArrowheads="1"/>
          </p:cNvSpPr>
          <p:nvPr>
            <p:ph type="sldNum" sz="quarter" idx="12"/>
          </p:nvPr>
        </p:nvSpPr>
        <p:spPr>
          <a:ln/>
        </p:spPr>
        <p:txBody>
          <a:bodyPr/>
          <a:lstStyle>
            <a:lvl1pPr>
              <a:defRPr/>
            </a:lvl1pPr>
          </a:lstStyle>
          <a:p>
            <a:fld id="{870C2E87-2AA2-43F5-9310-50A2275D5917}" type="slidenum">
              <a:rPr lang="ru-RU"/>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14.09.2021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14.09.2021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5B106E36-FD25-4E2D-B0AA-010F637433A0}" type="datetimeFigureOut">
              <a:rPr lang="ru-RU" smtClean="0"/>
              <a:pPr/>
              <a:t>14.09.2021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5B106E36-FD25-4E2D-B0AA-010F637433A0}" type="datetimeFigureOut">
              <a:rPr lang="ru-RU" smtClean="0"/>
              <a:pPr/>
              <a:t>14.09.2021</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B106E36-FD25-4E2D-B0AA-010F637433A0}" type="datetimeFigureOut">
              <a:rPr lang="ru-RU" smtClean="0"/>
              <a:pPr/>
              <a:t>14.09.2021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14.09.2021</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14.09.2021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14.09.2021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106E36-FD25-4E2D-B0AA-010F637433A0}" type="datetimeFigureOut">
              <a:rPr lang="ru-RU" smtClean="0"/>
              <a:pPr/>
              <a:t>14.09.2021</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ru-RU" dirty="0" smtClean="0"/>
              <a:t>Лекция 15 </a:t>
            </a:r>
            <a:endParaRPr lang="ru-RU" dirty="0"/>
          </a:p>
        </p:txBody>
      </p:sp>
      <p:sp>
        <p:nvSpPr>
          <p:cNvPr id="3" name="Подзаголовок 2"/>
          <p:cNvSpPr>
            <a:spLocks noGrp="1"/>
          </p:cNvSpPr>
          <p:nvPr>
            <p:ph type="subTitle" idx="1"/>
          </p:nvPr>
        </p:nvSpPr>
        <p:spPr/>
        <p:txBody>
          <a:bodyPr/>
          <a:lstStyle/>
          <a:p>
            <a:endParaRPr lang="ru-RU"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3"/>
          <p:cNvSpPr>
            <a:spLocks noGrp="1" noChangeArrowheads="1"/>
          </p:cNvSpPr>
          <p:nvPr>
            <p:ph type="body" idx="4294967295"/>
          </p:nvPr>
        </p:nvSpPr>
        <p:spPr>
          <a:xfrm>
            <a:off x="0" y="0"/>
            <a:ext cx="9144000" cy="6858000"/>
          </a:xfrm>
        </p:spPr>
        <p:txBody>
          <a:bodyPr/>
          <a:lstStyle/>
          <a:p>
            <a:pPr marL="609600" indent="-609600" algn="ctr" eaLnBrk="1" hangingPunct="1">
              <a:lnSpc>
                <a:spcPct val="80000"/>
              </a:lnSpc>
              <a:buFontTx/>
              <a:buNone/>
            </a:pPr>
            <a:r>
              <a:rPr lang="kk-KZ" sz="2400" b="1" i="1" smtClean="0">
                <a:latin typeface="Times New Roman" pitchFamily="18" charset="0"/>
              </a:rPr>
              <a:t>Физиологиялық ерекшеліктері:</a:t>
            </a:r>
          </a:p>
          <a:p>
            <a:pPr marL="609600" indent="-609600" eaLnBrk="1" hangingPunct="1">
              <a:lnSpc>
                <a:spcPct val="80000"/>
              </a:lnSpc>
              <a:buFontTx/>
              <a:buNone/>
            </a:pPr>
            <a:r>
              <a:rPr lang="kk-KZ" sz="2000" b="1" smtClean="0">
                <a:latin typeface="Times New Roman" pitchFamily="18" charset="0"/>
              </a:rPr>
              <a:t>1. Талдағыштар адекватты (өзіне тән)</a:t>
            </a:r>
          </a:p>
          <a:p>
            <a:pPr marL="609600" indent="-609600" eaLnBrk="1" hangingPunct="1">
              <a:lnSpc>
                <a:spcPct val="80000"/>
              </a:lnSpc>
              <a:buFontTx/>
              <a:buNone/>
            </a:pPr>
            <a:r>
              <a:rPr lang="kk-KZ" sz="2000" b="1" smtClean="0">
                <a:latin typeface="Times New Roman" pitchFamily="18" charset="0"/>
              </a:rPr>
              <a:t>    тітіркендіргіштерге өте сезімтал болады.</a:t>
            </a:r>
          </a:p>
          <a:p>
            <a:pPr marL="609600" indent="-609600" eaLnBrk="1" hangingPunct="1">
              <a:lnSpc>
                <a:spcPct val="80000"/>
              </a:lnSpc>
              <a:buFontTx/>
              <a:buNone/>
            </a:pPr>
            <a:r>
              <a:rPr lang="kk-KZ" sz="2000" b="1" smtClean="0">
                <a:latin typeface="Times New Roman" pitchFamily="18" charset="0"/>
              </a:rPr>
              <a:t>2. Адекватсыз тітіркендіргіштерге талдағыштардың</a:t>
            </a:r>
          </a:p>
          <a:p>
            <a:pPr marL="609600" indent="-609600" eaLnBrk="1" hangingPunct="1">
              <a:lnSpc>
                <a:spcPct val="80000"/>
              </a:lnSpc>
              <a:buFontTx/>
              <a:buNone/>
            </a:pPr>
            <a:r>
              <a:rPr lang="kk-KZ" sz="2000" b="1" smtClean="0">
                <a:latin typeface="Times New Roman" pitchFamily="18" charset="0"/>
              </a:rPr>
              <a:t>    сезімталдығы төмен болады</a:t>
            </a:r>
          </a:p>
          <a:p>
            <a:pPr marL="609600" indent="-609600" eaLnBrk="1" hangingPunct="1">
              <a:lnSpc>
                <a:spcPct val="80000"/>
              </a:lnSpc>
              <a:buFontTx/>
              <a:buNone/>
            </a:pPr>
            <a:r>
              <a:rPr lang="kk-KZ" sz="2000" b="1" smtClean="0">
                <a:latin typeface="Times New Roman" pitchFamily="18" charset="0"/>
              </a:rPr>
              <a:t>3. Адаптация - талдағыштардың ұзақ әсер ететін</a:t>
            </a:r>
          </a:p>
          <a:p>
            <a:pPr marL="609600" indent="-609600" eaLnBrk="1" hangingPunct="1">
              <a:lnSpc>
                <a:spcPct val="80000"/>
              </a:lnSpc>
              <a:buFontTx/>
              <a:buNone/>
            </a:pPr>
            <a:r>
              <a:rPr lang="kk-KZ" sz="2000" b="1" smtClean="0">
                <a:latin typeface="Times New Roman" pitchFamily="18" charset="0"/>
              </a:rPr>
              <a:t>    тітіркендіргіштер күшіне бейімделуі</a:t>
            </a:r>
          </a:p>
          <a:p>
            <a:pPr marL="609600" indent="-609600" eaLnBrk="1" hangingPunct="1">
              <a:lnSpc>
                <a:spcPct val="80000"/>
              </a:lnSpc>
              <a:buFontTx/>
              <a:buNone/>
            </a:pPr>
            <a:r>
              <a:rPr lang="kk-KZ" sz="2000" b="1" smtClean="0">
                <a:latin typeface="Times New Roman" pitchFamily="18" charset="0"/>
              </a:rPr>
              <a:t>4. Вебер-Фехнер заңдылығына бағыну. Тітіркенудің</a:t>
            </a:r>
          </a:p>
          <a:p>
            <a:pPr marL="609600" indent="-609600" eaLnBrk="1" hangingPunct="1">
              <a:lnSpc>
                <a:spcPct val="80000"/>
              </a:lnSpc>
              <a:buFontTx/>
              <a:buNone/>
            </a:pPr>
            <a:r>
              <a:rPr lang="kk-KZ" sz="2000" b="1" smtClean="0">
                <a:latin typeface="Times New Roman" pitchFamily="18" charset="0"/>
              </a:rPr>
              <a:t>    сезілетін күш өсімі алдыңғы әсер еткен күштің белгілі</a:t>
            </a:r>
          </a:p>
          <a:p>
            <a:pPr marL="609600" indent="-609600" eaLnBrk="1" hangingPunct="1">
              <a:lnSpc>
                <a:spcPct val="80000"/>
              </a:lnSpc>
              <a:buFontTx/>
              <a:buNone/>
            </a:pPr>
            <a:r>
              <a:rPr lang="kk-KZ" sz="2000" b="1" smtClean="0">
                <a:latin typeface="Times New Roman" pitchFamily="18" charset="0"/>
              </a:rPr>
              <a:t>    бір мөлшеріне жетсе, яғни сол күштің 1/30 бөлігі болса</a:t>
            </a:r>
          </a:p>
          <a:p>
            <a:pPr marL="609600" indent="-609600" eaLnBrk="1" hangingPunct="1">
              <a:lnSpc>
                <a:spcPct val="80000"/>
              </a:lnSpc>
              <a:buFontTx/>
              <a:buNone/>
            </a:pPr>
            <a:r>
              <a:rPr lang="kk-KZ" sz="2000" b="1" smtClean="0">
                <a:latin typeface="Times New Roman" pitchFamily="18" charset="0"/>
              </a:rPr>
              <a:t>    ғана ол түйсінілетін болады. </a:t>
            </a:r>
          </a:p>
          <a:p>
            <a:pPr marL="609600" indent="-609600" eaLnBrk="1" hangingPunct="1">
              <a:lnSpc>
                <a:spcPct val="80000"/>
              </a:lnSpc>
              <a:buFontTx/>
              <a:buNone/>
            </a:pPr>
            <a:r>
              <a:rPr lang="kk-KZ" sz="2000" b="1" smtClean="0">
                <a:latin typeface="Times New Roman" pitchFamily="18" charset="0"/>
              </a:rPr>
              <a:t>                         Мынадай теңдеумен көрсетіледі:</a:t>
            </a:r>
          </a:p>
          <a:p>
            <a:pPr marL="609600" indent="-609600" eaLnBrk="1" hangingPunct="1">
              <a:lnSpc>
                <a:spcPct val="80000"/>
              </a:lnSpc>
              <a:buFontTx/>
              <a:buNone/>
            </a:pPr>
            <a:r>
              <a:rPr lang="ru-RU" sz="2000" b="1" smtClean="0">
                <a:latin typeface="Times New Roman" pitchFamily="18" charset="0"/>
                <a:sym typeface="Symbol" pitchFamily="18" charset="2"/>
              </a:rPr>
              <a:t>             </a:t>
            </a:r>
            <a:r>
              <a:rPr lang="en-US" altLang="ko-KR" sz="2000" b="1" smtClean="0">
                <a:latin typeface="Times New Roman" pitchFamily="18" charset="0"/>
                <a:ea typeface="굴림" charset="-127"/>
              </a:rPr>
              <a:t>I</a:t>
            </a:r>
            <a:r>
              <a:rPr lang="ru-RU" altLang="ko-KR" sz="2000" b="1" smtClean="0">
                <a:latin typeface="Times New Roman" pitchFamily="18" charset="0"/>
              </a:rPr>
              <a:t>/</a:t>
            </a:r>
            <a:r>
              <a:rPr lang="en-US" altLang="ko-KR" sz="2000" b="1" smtClean="0">
                <a:latin typeface="Times New Roman" pitchFamily="18" charset="0"/>
                <a:ea typeface="굴림" charset="-127"/>
              </a:rPr>
              <a:t>I</a:t>
            </a:r>
            <a:r>
              <a:rPr lang="ru-RU" altLang="ko-KR" sz="2000" b="1" smtClean="0">
                <a:latin typeface="Times New Roman" pitchFamily="18" charset="0"/>
              </a:rPr>
              <a:t> = </a:t>
            </a:r>
            <a:r>
              <a:rPr lang="en-US" altLang="ko-KR" sz="2000" b="1" smtClean="0">
                <a:latin typeface="Times New Roman" pitchFamily="18" charset="0"/>
                <a:ea typeface="굴림" charset="-127"/>
              </a:rPr>
              <a:t>constanta</a:t>
            </a:r>
            <a:r>
              <a:rPr lang="ru-RU" altLang="ko-KR" sz="2000" b="1" smtClean="0">
                <a:latin typeface="Times New Roman" pitchFamily="18" charset="0"/>
              </a:rPr>
              <a:t>;</a:t>
            </a:r>
            <a:r>
              <a:rPr lang="ru-RU" altLang="ko-KR" sz="2000" smtClean="0">
                <a:latin typeface="Times New Roman" pitchFamily="18" charset="0"/>
              </a:rPr>
              <a:t> </a:t>
            </a:r>
            <a:r>
              <a:rPr lang="en-US" altLang="ko-KR" sz="2000" b="1" smtClean="0">
                <a:latin typeface="Times New Roman" pitchFamily="18" charset="0"/>
                <a:ea typeface="굴림" charset="-127"/>
              </a:rPr>
              <a:t>I</a:t>
            </a:r>
            <a:r>
              <a:rPr lang="ru-RU" altLang="ko-KR" sz="2000" b="1" smtClean="0">
                <a:latin typeface="Times New Roman" pitchFamily="18" charset="0"/>
              </a:rPr>
              <a:t> – тітіркендіргіш күші</a:t>
            </a:r>
            <a:r>
              <a:rPr lang="kk-KZ" sz="2000" b="1" smtClean="0">
                <a:latin typeface="Times New Roman" pitchFamily="18" charset="0"/>
              </a:rPr>
              <a:t>, </a:t>
            </a:r>
            <a:r>
              <a:rPr lang="en-US" altLang="ko-KR" sz="2000" b="1" smtClean="0">
                <a:latin typeface="Times New Roman" pitchFamily="18" charset="0"/>
                <a:ea typeface="굴림" charset="-127"/>
                <a:sym typeface="Symbol" pitchFamily="18" charset="2"/>
              </a:rPr>
              <a:t></a:t>
            </a:r>
            <a:r>
              <a:rPr lang="en-US" altLang="ko-KR" sz="2000" b="1" smtClean="0">
                <a:latin typeface="Times New Roman" pitchFamily="18" charset="0"/>
                <a:ea typeface="굴림" charset="-127"/>
              </a:rPr>
              <a:t>I </a:t>
            </a:r>
            <a:r>
              <a:rPr lang="ru-RU" altLang="ko-KR" sz="2000" b="1" smtClean="0">
                <a:latin typeface="Times New Roman" pitchFamily="18" charset="0"/>
              </a:rPr>
              <a:t>– күш өсімі</a:t>
            </a:r>
            <a:r>
              <a:rPr lang="kk-KZ" sz="2000" b="1" smtClean="0">
                <a:latin typeface="Times New Roman" pitchFamily="18" charset="0"/>
              </a:rPr>
              <a:t>.</a:t>
            </a:r>
          </a:p>
          <a:p>
            <a:pPr marL="609600" indent="-609600" eaLnBrk="1" hangingPunct="1">
              <a:lnSpc>
                <a:spcPct val="80000"/>
              </a:lnSpc>
              <a:buFontTx/>
              <a:buNone/>
            </a:pPr>
            <a:r>
              <a:rPr lang="kk-KZ" sz="2000" b="1" smtClean="0">
                <a:latin typeface="Times New Roman" pitchFamily="18" charset="0"/>
              </a:rPr>
              <a:t>5. Ақпаратты тану, өңдеу және кодтау.</a:t>
            </a:r>
          </a:p>
          <a:p>
            <a:pPr marL="609600" indent="-609600" eaLnBrk="1" hangingPunct="1">
              <a:lnSpc>
                <a:spcPct val="80000"/>
              </a:lnSpc>
              <a:buFontTx/>
              <a:buNone/>
            </a:pPr>
            <a:r>
              <a:rPr lang="kk-KZ" sz="2000" b="1" smtClean="0">
                <a:latin typeface="Times New Roman" pitchFamily="18" charset="0"/>
              </a:rPr>
              <a:t>   Тітіркендіргіштер туралы ақпараттар топтасқан серпіністер</a:t>
            </a:r>
          </a:p>
          <a:p>
            <a:pPr marL="609600" indent="-609600" eaLnBrk="1" hangingPunct="1">
              <a:lnSpc>
                <a:spcPct val="80000"/>
              </a:lnSpc>
              <a:buFontTx/>
              <a:buNone/>
            </a:pPr>
            <a:r>
              <a:rPr lang="kk-KZ" sz="2000" b="1" smtClean="0">
                <a:latin typeface="Times New Roman" pitchFamily="18" charset="0"/>
              </a:rPr>
              <a:t>   арқылы миға жеткізіледі. Олардың стандартты өлшемдері болады </a:t>
            </a:r>
          </a:p>
          <a:p>
            <a:pPr marL="609600" indent="-609600" eaLnBrk="1" hangingPunct="1">
              <a:lnSpc>
                <a:spcPct val="80000"/>
              </a:lnSpc>
              <a:buFontTx/>
              <a:buNone/>
            </a:pPr>
            <a:r>
              <a:rPr lang="kk-KZ" sz="2000" b="1" smtClean="0">
                <a:latin typeface="Times New Roman" pitchFamily="18" charset="0"/>
              </a:rPr>
              <a:t>   (амплитудасы, ұзақтығы, формасы), топтар (пачка) ішіндегі </a:t>
            </a:r>
          </a:p>
          <a:p>
            <a:pPr marL="609600" indent="-609600" eaLnBrk="1" hangingPunct="1">
              <a:lnSpc>
                <a:spcPct val="80000"/>
              </a:lnSpc>
              <a:buFontTx/>
              <a:buNone/>
            </a:pPr>
            <a:r>
              <a:rPr lang="kk-KZ" sz="2000" b="1" smtClean="0">
                <a:latin typeface="Times New Roman" pitchFamily="18" charset="0"/>
              </a:rPr>
              <a:t>   серпіністердің саны, жиілігі, уақыты тітіркендіргіш түріне </a:t>
            </a:r>
          </a:p>
          <a:p>
            <a:pPr marL="609600" indent="-609600" eaLnBrk="1" hangingPunct="1">
              <a:lnSpc>
                <a:spcPct val="80000"/>
              </a:lnSpc>
              <a:buFontTx/>
              <a:buNone/>
            </a:pPr>
            <a:r>
              <a:rPr lang="kk-KZ" sz="2000" b="1" smtClean="0">
                <a:latin typeface="Times New Roman" pitchFamily="18" charset="0"/>
              </a:rPr>
              <a:t>    байланысты</a:t>
            </a:r>
            <a:r>
              <a:rPr lang="kk-KZ" sz="1800" b="1" smtClean="0">
                <a:latin typeface="Times New Roman" pitchFamily="18" charset="0"/>
              </a:rPr>
              <a:t>.</a:t>
            </a:r>
            <a:endParaRPr lang="ru-RU" sz="1800" b="1" smtClean="0">
              <a:latin typeface="Times New Roman" pitchFamily="18"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274638"/>
            <a:ext cx="8229600" cy="106362"/>
          </a:xfrm>
        </p:spPr>
        <p:txBody>
          <a:bodyPr/>
          <a:lstStyle/>
          <a:p>
            <a:pPr eaLnBrk="1" hangingPunct="1"/>
            <a:endParaRPr lang="ru-RU" sz="4000" smtClean="0"/>
          </a:p>
        </p:txBody>
      </p:sp>
      <p:sp>
        <p:nvSpPr>
          <p:cNvPr id="11267" name="Rectangle 3"/>
          <p:cNvSpPr>
            <a:spLocks noGrp="1" noChangeArrowheads="1"/>
          </p:cNvSpPr>
          <p:nvPr>
            <p:ph type="body" sz="half" idx="1"/>
          </p:nvPr>
        </p:nvSpPr>
        <p:spPr>
          <a:xfrm>
            <a:off x="152400" y="381000"/>
            <a:ext cx="5105400" cy="5745163"/>
          </a:xfrm>
        </p:spPr>
        <p:txBody>
          <a:bodyPr/>
          <a:lstStyle/>
          <a:p>
            <a:pPr marL="0" indent="0" algn="ctr" eaLnBrk="1" hangingPunct="1">
              <a:lnSpc>
                <a:spcPct val="80000"/>
              </a:lnSpc>
              <a:buFontTx/>
              <a:buNone/>
            </a:pPr>
            <a:r>
              <a:rPr lang="kk-KZ" sz="2800" b="1" smtClean="0">
                <a:latin typeface="Times New Roman" pitchFamily="18" charset="0"/>
              </a:rPr>
              <a:t>Рецепторлар қозуының механизмі</a:t>
            </a:r>
            <a:endParaRPr lang="kk-KZ" sz="2800" b="1" smtClean="0"/>
          </a:p>
          <a:p>
            <a:pPr marL="0" indent="0" eaLnBrk="1" hangingPunct="1">
              <a:lnSpc>
                <a:spcPct val="80000"/>
              </a:lnSpc>
              <a:buFontTx/>
              <a:buNone/>
            </a:pPr>
            <a:r>
              <a:rPr lang="kk-KZ" sz="2800" b="1" smtClean="0">
                <a:latin typeface="Times New Roman" pitchFamily="18" charset="0"/>
              </a:rPr>
              <a:t>І. Біріншілік сезгіш.</a:t>
            </a:r>
            <a:r>
              <a:rPr lang="kk-KZ" b="1" smtClean="0"/>
              <a:t> </a:t>
            </a:r>
            <a:r>
              <a:rPr lang="kk-KZ" sz="2400" b="1" smtClean="0">
                <a:latin typeface="Times New Roman" pitchFamily="18" charset="0"/>
              </a:rPr>
              <a:t>Тітіркендіргіш әсері </a:t>
            </a:r>
            <a:r>
              <a:rPr lang="ru-RU" sz="2400" smtClean="0">
                <a:sym typeface="Symbol" pitchFamily="18" charset="2"/>
              </a:rPr>
              <a:t></a:t>
            </a:r>
            <a:r>
              <a:rPr lang="ru-RU" altLang="ko-KR" b="1" smtClean="0"/>
              <a:t> </a:t>
            </a:r>
            <a:r>
              <a:rPr lang="kk-KZ" sz="2400" b="1" smtClean="0">
                <a:latin typeface="Times New Roman" pitchFamily="18" charset="0"/>
              </a:rPr>
              <a:t> мембрана рецепторларының белок молекуласымен әрекеттесуі (І нейрон) </a:t>
            </a:r>
            <a:r>
              <a:rPr lang="ru-RU" sz="2400" smtClean="0">
                <a:sym typeface="Symbol" pitchFamily="18" charset="2"/>
              </a:rPr>
              <a:t></a:t>
            </a:r>
            <a:r>
              <a:rPr lang="kk-KZ" sz="2400" b="1" smtClean="0">
                <a:latin typeface="Times New Roman" pitchFamily="18" charset="0"/>
              </a:rPr>
              <a:t> мембрананың иондарға өтімділігінің өзгеруі </a:t>
            </a:r>
            <a:r>
              <a:rPr lang="ru-RU" sz="2400" smtClean="0">
                <a:sym typeface="Symbol" pitchFamily="18" charset="2"/>
              </a:rPr>
              <a:t></a:t>
            </a:r>
            <a:r>
              <a:rPr lang="kk-KZ" sz="2400" b="1" smtClean="0">
                <a:latin typeface="Times New Roman" pitchFamily="18" charset="0"/>
              </a:rPr>
              <a:t> деполяризация </a:t>
            </a:r>
            <a:r>
              <a:rPr lang="ru-RU" sz="2400" smtClean="0">
                <a:sym typeface="Symbol" pitchFamily="18" charset="2"/>
              </a:rPr>
              <a:t></a:t>
            </a:r>
            <a:r>
              <a:rPr lang="kk-KZ" sz="2400" b="1" smtClean="0">
                <a:latin typeface="Times New Roman" pitchFamily="18" charset="0"/>
              </a:rPr>
              <a:t> ӘП.</a:t>
            </a:r>
          </a:p>
          <a:p>
            <a:pPr marL="0" indent="0" eaLnBrk="1" hangingPunct="1">
              <a:lnSpc>
                <a:spcPct val="80000"/>
              </a:lnSpc>
              <a:buFontTx/>
              <a:buNone/>
            </a:pPr>
            <a:r>
              <a:rPr lang="kk-KZ" sz="2400" b="1" smtClean="0">
                <a:latin typeface="Times New Roman" pitchFamily="18" charset="0"/>
              </a:rPr>
              <a:t> </a:t>
            </a:r>
            <a:r>
              <a:rPr lang="kk-KZ" sz="2800" b="1" smtClean="0">
                <a:latin typeface="Times New Roman" pitchFamily="18" charset="0"/>
              </a:rPr>
              <a:t>ІІ. Екіншілік сезгіш.</a:t>
            </a:r>
            <a:r>
              <a:rPr lang="kk-KZ" b="1" smtClean="0"/>
              <a:t> </a:t>
            </a:r>
            <a:r>
              <a:rPr lang="kk-KZ" sz="2400" b="1" smtClean="0">
                <a:latin typeface="Times New Roman" pitchFamily="18" charset="0"/>
              </a:rPr>
              <a:t>Тітіркендіргіш әсері </a:t>
            </a:r>
            <a:r>
              <a:rPr lang="ru-RU" sz="2400" smtClean="0">
                <a:sym typeface="Symbol" pitchFamily="18" charset="2"/>
              </a:rPr>
              <a:t></a:t>
            </a:r>
            <a:r>
              <a:rPr lang="ru-RU" altLang="ko-KR" b="1" smtClean="0"/>
              <a:t> </a:t>
            </a:r>
            <a:r>
              <a:rPr lang="kk-KZ" sz="2400" b="1" smtClean="0">
                <a:latin typeface="Times New Roman" pitchFamily="18" charset="0"/>
              </a:rPr>
              <a:t> мембрана рецепторларымен әрекеттесуі </a:t>
            </a:r>
            <a:r>
              <a:rPr lang="ru-RU" sz="2400" smtClean="0">
                <a:sym typeface="Symbol" pitchFamily="18" charset="2"/>
              </a:rPr>
              <a:t></a:t>
            </a:r>
            <a:r>
              <a:rPr lang="kk-KZ" sz="2400" b="1" smtClean="0">
                <a:latin typeface="Times New Roman" pitchFamily="18" charset="0"/>
              </a:rPr>
              <a:t> рецепторлық потенциал </a:t>
            </a:r>
            <a:r>
              <a:rPr lang="ru-RU" sz="2400" smtClean="0">
                <a:sym typeface="Symbol" pitchFamily="18" charset="2"/>
              </a:rPr>
              <a:t></a:t>
            </a:r>
            <a:r>
              <a:rPr lang="kk-KZ" sz="2400" b="1" smtClean="0">
                <a:latin typeface="Times New Roman" pitchFamily="18" charset="0"/>
              </a:rPr>
              <a:t> медиаторлардың бөлінуі </a:t>
            </a:r>
            <a:r>
              <a:rPr lang="ru-RU" sz="2400" smtClean="0">
                <a:sym typeface="Symbol" pitchFamily="18" charset="2"/>
              </a:rPr>
              <a:t></a:t>
            </a:r>
            <a:r>
              <a:rPr lang="kk-KZ" sz="2400" b="1" smtClean="0">
                <a:latin typeface="Times New Roman" pitchFamily="18" charset="0"/>
              </a:rPr>
              <a:t> генераторлық потенциал </a:t>
            </a:r>
            <a:r>
              <a:rPr lang="ru-RU" sz="2400" smtClean="0">
                <a:sym typeface="Symbol" pitchFamily="18" charset="2"/>
              </a:rPr>
              <a:t></a:t>
            </a:r>
            <a:r>
              <a:rPr lang="kk-KZ" sz="2400" b="1" smtClean="0">
                <a:latin typeface="Times New Roman" pitchFamily="18" charset="0"/>
              </a:rPr>
              <a:t> ӘП.</a:t>
            </a:r>
            <a:endParaRPr lang="ru-RU" sz="2400" b="1" smtClean="0">
              <a:latin typeface="Times New Roman" pitchFamily="18" charset="0"/>
            </a:endParaRPr>
          </a:p>
          <a:p>
            <a:pPr marL="0" indent="0" eaLnBrk="1" hangingPunct="1">
              <a:lnSpc>
                <a:spcPct val="80000"/>
              </a:lnSpc>
              <a:buFontTx/>
              <a:buNone/>
            </a:pPr>
            <a:endParaRPr lang="ru-RU" sz="1800" b="1" smtClean="0"/>
          </a:p>
        </p:txBody>
      </p:sp>
      <p:sp>
        <p:nvSpPr>
          <p:cNvPr id="11268" name="Rectangle 4"/>
          <p:cNvSpPr>
            <a:spLocks noGrp="1" noChangeArrowheads="1"/>
          </p:cNvSpPr>
          <p:nvPr>
            <p:ph type="body" sz="half" idx="2"/>
          </p:nvPr>
        </p:nvSpPr>
        <p:spPr>
          <a:xfrm>
            <a:off x="5257800" y="1524000"/>
            <a:ext cx="3352800" cy="4525963"/>
          </a:xfrm>
        </p:spPr>
        <p:txBody>
          <a:bodyPr/>
          <a:lstStyle/>
          <a:p>
            <a:pPr eaLnBrk="1" hangingPunct="1">
              <a:lnSpc>
                <a:spcPct val="90000"/>
              </a:lnSpc>
              <a:buFontTx/>
              <a:buNone/>
            </a:pPr>
            <a:endParaRPr lang="ru-RU" sz="2000" smtClean="0"/>
          </a:p>
        </p:txBody>
      </p:sp>
      <p:pic>
        <p:nvPicPr>
          <p:cNvPr id="11269" name="Picture 8"/>
          <p:cNvPicPr>
            <a:picLocks noChangeAspect="1" noChangeArrowheads="1"/>
          </p:cNvPicPr>
          <p:nvPr/>
        </p:nvPicPr>
        <p:blipFill>
          <a:blip r:embed="rId2"/>
          <a:srcRect/>
          <a:stretch>
            <a:fillRect/>
          </a:stretch>
        </p:blipFill>
        <p:spPr bwMode="auto">
          <a:xfrm>
            <a:off x="5334000" y="1447800"/>
            <a:ext cx="3581400" cy="4572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body" idx="1"/>
          </p:nvPr>
        </p:nvSpPr>
        <p:spPr>
          <a:xfrm>
            <a:off x="457200" y="765175"/>
            <a:ext cx="8229600" cy="5360988"/>
          </a:xfrm>
        </p:spPr>
        <p:txBody>
          <a:bodyPr/>
          <a:lstStyle/>
          <a:p>
            <a:pPr eaLnBrk="1" hangingPunct="1">
              <a:lnSpc>
                <a:spcPct val="90000"/>
              </a:lnSpc>
            </a:pPr>
            <a:r>
              <a:rPr lang="kk-KZ" sz="3600" b="1" smtClean="0">
                <a:latin typeface="Times New Roman" pitchFamily="18" charset="0"/>
              </a:rPr>
              <a:t>Көру сезім жүйесі миға келетін барлық сенсорлық ақпараттың 90</a:t>
            </a:r>
            <a:r>
              <a:rPr lang="en-US" sz="3600" b="1" smtClean="0">
                <a:latin typeface="Times New Roman" pitchFamily="18" charset="0"/>
              </a:rPr>
              <a:t>%</a:t>
            </a:r>
            <a:r>
              <a:rPr lang="kk-KZ" sz="3600" b="1" smtClean="0">
                <a:latin typeface="Times New Roman" pitchFamily="18" charset="0"/>
              </a:rPr>
              <a:t>-ін жеткізеді.</a:t>
            </a:r>
          </a:p>
          <a:p>
            <a:pPr eaLnBrk="1" hangingPunct="1">
              <a:lnSpc>
                <a:spcPct val="90000"/>
              </a:lnSpc>
              <a:buFontTx/>
              <a:buNone/>
            </a:pPr>
            <a:endParaRPr lang="kk-KZ" sz="3600" b="1" smtClean="0">
              <a:latin typeface="Times New Roman" pitchFamily="18" charset="0"/>
            </a:endParaRPr>
          </a:p>
          <a:p>
            <a:pPr eaLnBrk="1" hangingPunct="1">
              <a:lnSpc>
                <a:spcPct val="90000"/>
              </a:lnSpc>
              <a:buFontTx/>
              <a:buNone/>
            </a:pPr>
            <a:r>
              <a:rPr lang="kk-KZ" sz="3600" b="1" smtClean="0">
                <a:latin typeface="Times New Roman" pitchFamily="18" charset="0"/>
              </a:rPr>
              <a:t>Көз ағза ретінде 2 бөлімнен тұрады:</a:t>
            </a:r>
          </a:p>
          <a:p>
            <a:pPr eaLnBrk="1" hangingPunct="1">
              <a:lnSpc>
                <a:spcPct val="90000"/>
              </a:lnSpc>
              <a:buFontTx/>
              <a:buChar char="-"/>
            </a:pPr>
            <a:r>
              <a:rPr lang="kk-KZ" sz="3600" b="1" smtClean="0">
                <a:latin typeface="Times New Roman" pitchFamily="18" charset="0"/>
              </a:rPr>
              <a:t>Жарық сәулесін сындыратын;</a:t>
            </a:r>
          </a:p>
          <a:p>
            <a:pPr eaLnBrk="1" hangingPunct="1">
              <a:lnSpc>
                <a:spcPct val="90000"/>
              </a:lnSpc>
              <a:buFontTx/>
              <a:buNone/>
            </a:pPr>
            <a:r>
              <a:rPr lang="kk-KZ" sz="3600" b="1" smtClean="0">
                <a:latin typeface="Times New Roman" pitchFamily="18" charset="0"/>
              </a:rPr>
              <a:t>-  Жарық сәулесін қабылдайтын (торлы қабат). </a:t>
            </a:r>
            <a:endParaRPr lang="en-US" sz="3600" b="1" smtClean="0">
              <a:latin typeface="Times New Roman" pitchFamily="18"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57200" y="404813"/>
            <a:ext cx="8229600" cy="647700"/>
          </a:xfrm>
        </p:spPr>
        <p:txBody>
          <a:bodyPr/>
          <a:lstStyle/>
          <a:p>
            <a:pPr eaLnBrk="1" hangingPunct="1"/>
            <a:r>
              <a:rPr lang="kk-KZ" sz="3200" b="1" smtClean="0">
                <a:latin typeface="Times New Roman" pitchFamily="18" charset="0"/>
              </a:rPr>
              <a:t>Жарық сәулесін сындыратын жүйелер:</a:t>
            </a:r>
            <a:endParaRPr lang="ru-RU" sz="3200" b="1" smtClean="0">
              <a:latin typeface="Times New Roman" pitchFamily="18" charset="0"/>
            </a:endParaRPr>
          </a:p>
        </p:txBody>
      </p:sp>
      <p:sp>
        <p:nvSpPr>
          <p:cNvPr id="13315" name="Rectangle 3"/>
          <p:cNvSpPr>
            <a:spLocks noGrp="1" noChangeArrowheads="1"/>
          </p:cNvSpPr>
          <p:nvPr>
            <p:ph type="body" idx="1"/>
          </p:nvPr>
        </p:nvSpPr>
        <p:spPr>
          <a:xfrm>
            <a:off x="457200" y="1484313"/>
            <a:ext cx="8229600" cy="4641850"/>
          </a:xfrm>
        </p:spPr>
        <p:txBody>
          <a:bodyPr/>
          <a:lstStyle/>
          <a:p>
            <a:pPr eaLnBrk="1" hangingPunct="1"/>
            <a:r>
              <a:rPr lang="kk-KZ" sz="2800" b="1" smtClean="0">
                <a:latin typeface="Times New Roman" pitchFamily="18" charset="0"/>
              </a:rPr>
              <a:t>Мөлдір қасаң қабық</a:t>
            </a:r>
          </a:p>
          <a:p>
            <a:pPr eaLnBrk="1" hangingPunct="1"/>
            <a:r>
              <a:rPr lang="kk-KZ" sz="2800" b="1" smtClean="0">
                <a:latin typeface="Times New Roman" pitchFamily="18" charset="0"/>
              </a:rPr>
              <a:t>Алдыңғы камера</a:t>
            </a:r>
          </a:p>
          <a:p>
            <a:pPr eaLnBrk="1" hangingPunct="1"/>
            <a:r>
              <a:rPr lang="kk-KZ" sz="2800" b="1" smtClean="0">
                <a:latin typeface="Times New Roman" pitchFamily="18" charset="0"/>
              </a:rPr>
              <a:t>Көзбұршағы</a:t>
            </a:r>
          </a:p>
          <a:p>
            <a:pPr eaLnBrk="1" hangingPunct="1"/>
            <a:r>
              <a:rPr lang="kk-KZ" sz="2800" b="1" smtClean="0">
                <a:latin typeface="Times New Roman" pitchFamily="18" charset="0"/>
              </a:rPr>
              <a:t>Шыны тәрізді дене</a:t>
            </a:r>
          </a:p>
          <a:p>
            <a:pPr eaLnBrk="1" hangingPunct="1">
              <a:buFontTx/>
              <a:buNone/>
            </a:pPr>
            <a:r>
              <a:rPr lang="kk-KZ" sz="2800" b="1" smtClean="0">
                <a:latin typeface="Times New Roman" pitchFamily="18" charset="0"/>
              </a:rPr>
              <a:t>    Адам көзінің сындыру күші:</a:t>
            </a:r>
          </a:p>
          <a:p>
            <a:pPr eaLnBrk="1" hangingPunct="1">
              <a:buFontTx/>
              <a:buNone/>
            </a:pPr>
            <a:r>
              <a:rPr lang="kk-KZ" sz="2800" b="1" smtClean="0">
                <a:latin typeface="Times New Roman" pitchFamily="18" charset="0"/>
              </a:rPr>
              <a:t>    - алыстағы заттарға қарағанда - 59 Д болады; </a:t>
            </a:r>
          </a:p>
          <a:p>
            <a:pPr eaLnBrk="1" hangingPunct="1">
              <a:buFontTx/>
              <a:buNone/>
            </a:pPr>
            <a:r>
              <a:rPr lang="kk-KZ" sz="2800" b="1" smtClean="0">
                <a:latin typeface="Times New Roman" pitchFamily="18" charset="0"/>
              </a:rPr>
              <a:t>    - жақын тұрған заттарға қарағанда - 70,5 Д</a:t>
            </a:r>
          </a:p>
          <a:p>
            <a:pPr eaLnBrk="1" hangingPunct="1">
              <a:buFontTx/>
              <a:buNone/>
            </a:pPr>
            <a:r>
              <a:rPr lang="kk-KZ" sz="2800" b="1" smtClean="0">
                <a:latin typeface="Times New Roman" pitchFamily="18" charset="0"/>
              </a:rPr>
              <a:t>      болады.</a:t>
            </a:r>
            <a:endParaRPr lang="ru-RU" sz="2800" b="1" smtClean="0">
              <a:latin typeface="Times New Roman" pitchFamily="18"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Scan10018"/>
          <p:cNvPicPr>
            <a:picLocks noChangeAspect="1" noChangeArrowheads="1"/>
          </p:cNvPicPr>
          <p:nvPr/>
        </p:nvPicPr>
        <p:blipFill>
          <a:blip r:embed="rId2" cstate="print"/>
          <a:srcRect l="27013" t="32863" r="1701" b="18115"/>
          <a:stretch>
            <a:fillRect/>
          </a:stretch>
        </p:blipFill>
        <p:spPr bwMode="auto">
          <a:xfrm>
            <a:off x="539750" y="304800"/>
            <a:ext cx="7993063" cy="6172200"/>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57200" y="274638"/>
            <a:ext cx="8435975" cy="850900"/>
          </a:xfrm>
        </p:spPr>
        <p:txBody>
          <a:bodyPr/>
          <a:lstStyle/>
          <a:p>
            <a:pPr eaLnBrk="1" hangingPunct="1"/>
            <a:r>
              <a:rPr lang="kk-KZ" sz="2800" b="1" smtClean="0">
                <a:latin typeface="Times New Roman" pitchFamily="18" charset="0"/>
              </a:rPr>
              <a:t>Көз рефракциясының кемістігі және оның коррекциясы</a:t>
            </a:r>
            <a:endParaRPr lang="ru-RU" sz="2800" b="1" smtClean="0">
              <a:latin typeface="Times New Roman" pitchFamily="18" charset="0"/>
            </a:endParaRPr>
          </a:p>
        </p:txBody>
      </p:sp>
      <p:sp>
        <p:nvSpPr>
          <p:cNvPr id="15363" name="Rectangle 3"/>
          <p:cNvSpPr>
            <a:spLocks noGrp="1" noChangeArrowheads="1"/>
          </p:cNvSpPr>
          <p:nvPr>
            <p:ph type="body" idx="1"/>
          </p:nvPr>
        </p:nvSpPr>
        <p:spPr>
          <a:xfrm>
            <a:off x="457200" y="1125538"/>
            <a:ext cx="8229600" cy="5000625"/>
          </a:xfrm>
        </p:spPr>
        <p:txBody>
          <a:bodyPr/>
          <a:lstStyle/>
          <a:p>
            <a:pPr eaLnBrk="1" hangingPunct="1">
              <a:lnSpc>
                <a:spcPct val="90000"/>
              </a:lnSpc>
              <a:buFontTx/>
              <a:buNone/>
            </a:pPr>
            <a:endParaRPr lang="kk-KZ" sz="1800" b="1" smtClean="0">
              <a:latin typeface="Times New Roman" pitchFamily="18" charset="0"/>
            </a:endParaRPr>
          </a:p>
          <a:p>
            <a:pPr eaLnBrk="1" hangingPunct="1">
              <a:lnSpc>
                <a:spcPct val="90000"/>
              </a:lnSpc>
            </a:pPr>
            <a:r>
              <a:rPr lang="kk-KZ" sz="2800" b="1" smtClean="0">
                <a:latin typeface="Times New Roman" pitchFamily="18" charset="0"/>
              </a:rPr>
              <a:t>Жақыннан көргіштік (миопия) - екі жағы ойыс әйнек</a:t>
            </a:r>
          </a:p>
          <a:p>
            <a:pPr eaLnBrk="1" hangingPunct="1">
              <a:lnSpc>
                <a:spcPct val="90000"/>
              </a:lnSpc>
            </a:pPr>
            <a:r>
              <a:rPr lang="kk-KZ" sz="2800" b="1" smtClean="0">
                <a:latin typeface="Times New Roman" pitchFamily="18" charset="0"/>
              </a:rPr>
              <a:t>Алыстан көргіштік (гиперметропия) - екі жағы дөңес әйнек</a:t>
            </a:r>
          </a:p>
          <a:p>
            <a:pPr eaLnBrk="1" hangingPunct="1">
              <a:lnSpc>
                <a:spcPct val="90000"/>
              </a:lnSpc>
            </a:pPr>
            <a:r>
              <a:rPr lang="kk-KZ" sz="2800" b="1" smtClean="0">
                <a:latin typeface="Times New Roman" pitchFamily="18" charset="0"/>
              </a:rPr>
              <a:t>Пресбиопия – кәрілік алыстан көргіштік</a:t>
            </a:r>
          </a:p>
          <a:p>
            <a:pPr eaLnBrk="1" hangingPunct="1">
              <a:lnSpc>
                <a:spcPct val="90000"/>
              </a:lnSpc>
            </a:pPr>
            <a:r>
              <a:rPr lang="kk-KZ" sz="2800" b="1" smtClean="0">
                <a:latin typeface="Times New Roman" pitchFamily="18" charset="0"/>
              </a:rPr>
              <a:t>Астигматизм (қасаң қабық пен көз бұршағында жарық сәулелердің бір нүктеде қиылыспауы) - цилиндрлі әйнек</a:t>
            </a:r>
          </a:p>
          <a:p>
            <a:pPr eaLnBrk="1" hangingPunct="1">
              <a:lnSpc>
                <a:spcPct val="90000"/>
              </a:lnSpc>
            </a:pPr>
            <a:r>
              <a:rPr lang="kk-KZ" sz="2800" b="1" smtClean="0">
                <a:latin typeface="Times New Roman" pitchFamily="18" charset="0"/>
              </a:rPr>
              <a:t>Сфералық аберрация-көз бұршағының шетінен өткен сәулелер оның ортасынан өткендерге қарағанда күштірек сынады. </a:t>
            </a:r>
            <a:endParaRPr lang="ru-RU" sz="2800" b="1" smtClean="0">
              <a:latin typeface="Times New Roman" pitchFamily="18"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Scan10019"/>
          <p:cNvPicPr>
            <a:picLocks noChangeAspect="1" noChangeArrowheads="1"/>
          </p:cNvPicPr>
          <p:nvPr/>
        </p:nvPicPr>
        <p:blipFill>
          <a:blip r:embed="rId2"/>
          <a:srcRect l="11516" t="26100" r="9637" b="39198"/>
          <a:stretch>
            <a:fillRect/>
          </a:stretch>
        </p:blipFill>
        <p:spPr bwMode="auto">
          <a:xfrm>
            <a:off x="381000" y="381000"/>
            <a:ext cx="8534400" cy="6019800"/>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Scan10020"/>
          <p:cNvPicPr>
            <a:picLocks noChangeAspect="1" noChangeArrowheads="1"/>
          </p:cNvPicPr>
          <p:nvPr>
            <p:ph sz="half" idx="2"/>
          </p:nvPr>
        </p:nvPicPr>
        <p:blipFill>
          <a:blip r:embed="rId2"/>
          <a:srcRect l="7703" t="16814" r="17264" b="29636"/>
          <a:stretch>
            <a:fillRect/>
          </a:stretch>
        </p:blipFill>
        <p:spPr>
          <a:xfrm>
            <a:off x="4284663" y="838200"/>
            <a:ext cx="4630737" cy="5105400"/>
          </a:xfrm>
          <a:noFill/>
        </p:spPr>
      </p:pic>
      <p:sp>
        <p:nvSpPr>
          <p:cNvPr id="17411" name="Rectangle 3"/>
          <p:cNvSpPr>
            <a:spLocks noGrp="1" noChangeArrowheads="1"/>
          </p:cNvSpPr>
          <p:nvPr>
            <p:ph type="body" sz="half" idx="1"/>
          </p:nvPr>
        </p:nvSpPr>
        <p:spPr>
          <a:xfrm>
            <a:off x="381000" y="457200"/>
            <a:ext cx="4038600" cy="6140450"/>
          </a:xfrm>
        </p:spPr>
        <p:txBody>
          <a:bodyPr/>
          <a:lstStyle/>
          <a:p>
            <a:pPr marL="0" indent="0" algn="ctr" eaLnBrk="1" hangingPunct="1">
              <a:lnSpc>
                <a:spcPct val="90000"/>
              </a:lnSpc>
              <a:buFontTx/>
              <a:buNone/>
            </a:pPr>
            <a:r>
              <a:rPr lang="ru-RU" altLang="ko-KR" sz="2200" b="1" smtClean="0">
                <a:latin typeface="Times New Roman" pitchFamily="18" charset="0"/>
              </a:rPr>
              <a:t>АККОМОДАЦИЯ.</a:t>
            </a:r>
          </a:p>
          <a:p>
            <a:pPr marL="0" indent="0" eaLnBrk="1" hangingPunct="1">
              <a:lnSpc>
                <a:spcPct val="90000"/>
              </a:lnSpc>
              <a:buFontTx/>
              <a:buNone/>
            </a:pPr>
            <a:r>
              <a:rPr lang="kk-KZ" sz="2000" b="1" smtClean="0">
                <a:latin typeface="Times New Roman" pitchFamily="18" charset="0"/>
              </a:rPr>
              <a:t>Аккомадация (көздің икемделісі) әр түрлі қашықта орналасқан заттардың бейнесін анық көру қабілетін аккомодация дейді.</a:t>
            </a:r>
          </a:p>
          <a:p>
            <a:pPr marL="0" indent="0" eaLnBrk="1" hangingPunct="1">
              <a:lnSpc>
                <a:spcPct val="90000"/>
              </a:lnSpc>
              <a:buFontTx/>
              <a:buNone/>
            </a:pPr>
            <a:endParaRPr lang="kk-KZ" sz="2000" b="1" smtClean="0">
              <a:latin typeface="Times New Roman" pitchFamily="18" charset="0"/>
            </a:endParaRPr>
          </a:p>
          <a:p>
            <a:pPr marL="0" indent="0" eaLnBrk="1" hangingPunct="1">
              <a:lnSpc>
                <a:spcPct val="90000"/>
              </a:lnSpc>
              <a:buFontTx/>
              <a:buNone/>
            </a:pPr>
            <a:r>
              <a:rPr lang="kk-KZ" sz="2000" b="1" smtClean="0">
                <a:latin typeface="Times New Roman" pitchFamily="18" charset="0"/>
              </a:rPr>
              <a:t>Аккомадация механизмі - көз бұршағының дөңестігін өзгертетін кірпікті бұлшықеттердің (цилиарлы бұлшықет) жиырылуымен байланысты.</a:t>
            </a:r>
          </a:p>
          <a:p>
            <a:pPr marL="0" indent="0" eaLnBrk="1" hangingPunct="1">
              <a:lnSpc>
                <a:spcPct val="90000"/>
              </a:lnSpc>
              <a:buFontTx/>
              <a:buNone/>
            </a:pPr>
            <a:endParaRPr lang="ru-RU" altLang="ko-KR" sz="2000" b="1" smtClean="0">
              <a:latin typeface="Times New Roman" pitchFamily="18" charset="0"/>
            </a:endParaRPr>
          </a:p>
          <a:p>
            <a:pPr marL="0" indent="0" eaLnBrk="1" hangingPunct="1">
              <a:lnSpc>
                <a:spcPct val="90000"/>
              </a:lnSpc>
              <a:buFontTx/>
              <a:buNone/>
            </a:pPr>
            <a:r>
              <a:rPr lang="ru-RU" altLang="ko-KR" sz="2000" b="1" smtClean="0">
                <a:latin typeface="Times New Roman" pitchFamily="18" charset="0"/>
              </a:rPr>
              <a:t>Пресбиопия (қарттардың алыстан көргіштігі) – аккомодация процессінің әлсіреуі. Көз бұршығының серпінділік қасиетінің төмендеуінен пайда болады.</a:t>
            </a:r>
            <a:endParaRPr lang="ru-RU" sz="2000" b="1" smtClean="0">
              <a:latin typeface="Times New Roman" pitchFamily="18"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68313" y="188913"/>
            <a:ext cx="8229600" cy="633412"/>
          </a:xfrm>
        </p:spPr>
        <p:txBody>
          <a:bodyPr/>
          <a:lstStyle/>
          <a:p>
            <a:pPr eaLnBrk="1" hangingPunct="1"/>
            <a:r>
              <a:rPr lang="kk-KZ" sz="2400" b="1" smtClean="0">
                <a:latin typeface="Times New Roman" pitchFamily="18" charset="0"/>
              </a:rPr>
              <a:t>Көру талдағыштың бөлімдері:</a:t>
            </a:r>
            <a:endParaRPr lang="ru-RU" sz="2400" b="1" smtClean="0">
              <a:latin typeface="Times New Roman" pitchFamily="18" charset="0"/>
            </a:endParaRPr>
          </a:p>
        </p:txBody>
      </p:sp>
      <p:sp>
        <p:nvSpPr>
          <p:cNvPr id="18435" name="Rectangle 3"/>
          <p:cNvSpPr>
            <a:spLocks noGrp="1" noChangeArrowheads="1"/>
          </p:cNvSpPr>
          <p:nvPr>
            <p:ph type="body" idx="1"/>
          </p:nvPr>
        </p:nvSpPr>
        <p:spPr>
          <a:xfrm>
            <a:off x="468313" y="981075"/>
            <a:ext cx="8229600" cy="5173663"/>
          </a:xfrm>
        </p:spPr>
        <p:txBody>
          <a:bodyPr/>
          <a:lstStyle/>
          <a:p>
            <a:pPr eaLnBrk="1" hangingPunct="1">
              <a:buFontTx/>
              <a:buNone/>
            </a:pPr>
            <a:r>
              <a:rPr lang="kk-KZ" sz="2000" b="1" smtClean="0">
                <a:latin typeface="Times New Roman" pitchFamily="18" charset="0"/>
              </a:rPr>
              <a:t>1. Шеткі бөлімі: торлы қабықтағы фоторецепторлар:</a:t>
            </a:r>
          </a:p>
          <a:p>
            <a:pPr eaLnBrk="1" hangingPunct="1">
              <a:buFontTx/>
              <a:buNone/>
            </a:pPr>
            <a:r>
              <a:rPr lang="kk-KZ" sz="2000" b="1" smtClean="0">
                <a:latin typeface="Times New Roman" pitchFamily="18" charset="0"/>
              </a:rPr>
              <a:t>     </a:t>
            </a:r>
            <a:r>
              <a:rPr lang="en-US" sz="2000" b="1" smtClean="0">
                <a:latin typeface="Times New Roman" pitchFamily="18" charset="0"/>
              </a:rPr>
              <a:t>I</a:t>
            </a:r>
            <a:r>
              <a:rPr lang="kk-KZ" sz="2000" b="1" smtClean="0">
                <a:latin typeface="Times New Roman" pitchFamily="18" charset="0"/>
              </a:rPr>
              <a:t>. - Таяқшалар (110-115 млн);</a:t>
            </a:r>
          </a:p>
          <a:p>
            <a:pPr eaLnBrk="1" hangingPunct="1">
              <a:buFontTx/>
              <a:buNone/>
            </a:pPr>
            <a:r>
              <a:rPr lang="kk-KZ" sz="2000" b="1" smtClean="0">
                <a:latin typeface="Times New Roman" pitchFamily="18" charset="0"/>
              </a:rPr>
              <a:t>        - Сауытшалар (6-7 млн).</a:t>
            </a:r>
            <a:endParaRPr lang="en-US" sz="2000" b="1" smtClean="0">
              <a:latin typeface="Times New Roman" pitchFamily="18" charset="0"/>
            </a:endParaRPr>
          </a:p>
          <a:p>
            <a:pPr eaLnBrk="1" hangingPunct="1">
              <a:buFontTx/>
              <a:buNone/>
            </a:pPr>
            <a:r>
              <a:rPr lang="kk-KZ" sz="2000" b="1" smtClean="0">
                <a:latin typeface="Times New Roman" pitchFamily="18" charset="0"/>
              </a:rPr>
              <a:t>    </a:t>
            </a:r>
            <a:r>
              <a:rPr lang="en-US" sz="2000" b="1" smtClean="0">
                <a:latin typeface="Times New Roman" pitchFamily="18" charset="0"/>
              </a:rPr>
              <a:t>II</a:t>
            </a:r>
            <a:r>
              <a:rPr lang="kk-KZ" sz="2000" b="1" smtClean="0">
                <a:latin typeface="Times New Roman" pitchFamily="18" charset="0"/>
              </a:rPr>
              <a:t>.</a:t>
            </a:r>
            <a:r>
              <a:rPr lang="ru-RU" sz="2000" b="1" smtClean="0">
                <a:latin typeface="Times New Roman" pitchFamily="18" charset="0"/>
              </a:rPr>
              <a:t> </a:t>
            </a:r>
            <a:r>
              <a:rPr lang="kk-KZ" sz="2000" b="1" smtClean="0">
                <a:latin typeface="Times New Roman" pitchFamily="18" charset="0"/>
              </a:rPr>
              <a:t>Биполярлық нейрондар қабаты</a:t>
            </a:r>
          </a:p>
          <a:p>
            <a:pPr eaLnBrk="1" hangingPunct="1">
              <a:buFontTx/>
              <a:buNone/>
            </a:pPr>
            <a:r>
              <a:rPr lang="kk-KZ" sz="2000" b="1" smtClean="0">
                <a:latin typeface="Times New Roman" pitchFamily="18" charset="0"/>
              </a:rPr>
              <a:t>    </a:t>
            </a:r>
            <a:r>
              <a:rPr lang="en-US" sz="2000" b="1" smtClean="0">
                <a:latin typeface="Times New Roman" pitchFamily="18" charset="0"/>
              </a:rPr>
              <a:t>III</a:t>
            </a:r>
            <a:r>
              <a:rPr lang="kk-KZ" sz="2000" b="1" smtClean="0">
                <a:latin typeface="Times New Roman" pitchFamily="18" charset="0"/>
              </a:rPr>
              <a:t>. Ганглиоздық нейрондар қабығы</a:t>
            </a:r>
          </a:p>
          <a:p>
            <a:pPr algn="ctr" eaLnBrk="1" hangingPunct="1">
              <a:buFontTx/>
              <a:buNone/>
            </a:pPr>
            <a:r>
              <a:rPr lang="kk-KZ" sz="2000" b="1" smtClean="0">
                <a:latin typeface="Times New Roman" pitchFamily="18" charset="0"/>
              </a:rPr>
              <a:t>    Фоторецепторлар торлы қабық бетінде әркелкі орналасады:</a:t>
            </a:r>
          </a:p>
          <a:p>
            <a:pPr eaLnBrk="1" hangingPunct="1">
              <a:buFontTx/>
              <a:buNone/>
            </a:pPr>
            <a:r>
              <a:rPr lang="kk-KZ" sz="2000" b="1" smtClean="0">
                <a:latin typeface="Times New Roman" pitchFamily="18" charset="0"/>
              </a:rPr>
              <a:t>                       Шеттеріне қарай – таяқшалар;</a:t>
            </a:r>
          </a:p>
          <a:p>
            <a:pPr eaLnBrk="1" hangingPunct="1">
              <a:buFontTx/>
              <a:buNone/>
            </a:pPr>
            <a:r>
              <a:rPr lang="kk-KZ" sz="2000" b="1" smtClean="0">
                <a:latin typeface="Times New Roman" pitchFamily="18" charset="0"/>
              </a:rPr>
              <a:t>                       Орталығында – сауытшалар.</a:t>
            </a:r>
          </a:p>
          <a:p>
            <a:pPr eaLnBrk="1" hangingPunct="1">
              <a:buFontTx/>
              <a:buNone/>
            </a:pPr>
            <a:r>
              <a:rPr lang="kk-KZ" sz="2000" b="1" smtClean="0">
                <a:latin typeface="Times New Roman" pitchFamily="18" charset="0"/>
              </a:rPr>
              <a:t>    Торлы қабықта орталық шұңқырда (</a:t>
            </a:r>
            <a:r>
              <a:rPr lang="en-US" sz="2000" b="1" smtClean="0">
                <a:latin typeface="Times New Roman" pitchFamily="18" charset="0"/>
              </a:rPr>
              <a:t>fovea cenrtalis</a:t>
            </a:r>
            <a:r>
              <a:rPr lang="kk-KZ" sz="2000" b="1" smtClean="0">
                <a:latin typeface="Times New Roman" pitchFamily="18" charset="0"/>
              </a:rPr>
              <a:t>) тек қана сауытшалар болады (1 мм</a:t>
            </a:r>
            <a:r>
              <a:rPr lang="kk-KZ" sz="2000" b="1" baseline="30000" smtClean="0">
                <a:latin typeface="Times New Roman" pitchFamily="18" charset="0"/>
              </a:rPr>
              <a:t>2</a:t>
            </a:r>
            <a:r>
              <a:rPr lang="kk-KZ" sz="2000" b="1" smtClean="0">
                <a:latin typeface="Times New Roman" pitchFamily="18" charset="0"/>
              </a:rPr>
              <a:t> -140 мың сауытшалар)</a:t>
            </a:r>
          </a:p>
          <a:p>
            <a:pPr eaLnBrk="1" hangingPunct="1">
              <a:buFontTx/>
              <a:buNone/>
            </a:pPr>
            <a:r>
              <a:rPr lang="kk-KZ" sz="2000" b="1" smtClean="0">
                <a:latin typeface="Times New Roman" pitchFamily="18" charset="0"/>
              </a:rPr>
              <a:t>     Осы ең жақсы көрінетін жерді сары дақ деп атайды.</a:t>
            </a:r>
          </a:p>
          <a:p>
            <a:pPr eaLnBrk="1" hangingPunct="1">
              <a:buFontTx/>
              <a:buNone/>
            </a:pPr>
            <a:r>
              <a:rPr lang="kk-KZ" sz="2000" b="1" smtClean="0">
                <a:latin typeface="Times New Roman" pitchFamily="18" charset="0"/>
              </a:rPr>
              <a:t>    Соқыр дақ (көру нүктесінің көз алмасынан шығатын жері) жарықты сезбейді, себебі ол жерде фоторецепторлар болмайды.</a:t>
            </a:r>
            <a:endParaRPr lang="ru-RU" sz="2000" b="1" baseline="30000" smtClean="0">
              <a:latin typeface="Times New Roman" pitchFamily="18"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body" idx="1"/>
          </p:nvPr>
        </p:nvSpPr>
        <p:spPr/>
        <p:txBody>
          <a:bodyPr/>
          <a:lstStyle/>
          <a:p>
            <a:pPr eaLnBrk="1" hangingPunct="1">
              <a:buFontTx/>
              <a:buNone/>
            </a:pPr>
            <a:endParaRPr lang="ru-RU" smtClean="0"/>
          </a:p>
        </p:txBody>
      </p:sp>
      <p:pic>
        <p:nvPicPr>
          <p:cNvPr id="19459" name="Picture 3"/>
          <p:cNvPicPr>
            <a:picLocks noChangeAspect="1" noChangeArrowheads="1"/>
          </p:cNvPicPr>
          <p:nvPr/>
        </p:nvPicPr>
        <p:blipFill>
          <a:blip r:embed="rId2">
            <a:lum bright="-6000" contrast="-12000"/>
          </a:blip>
          <a:srcRect/>
          <a:stretch>
            <a:fillRect/>
          </a:stretch>
        </p:blipFill>
        <p:spPr bwMode="auto">
          <a:xfrm>
            <a:off x="457200" y="609600"/>
            <a:ext cx="8153400" cy="5791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p:txBody>
          <a:bodyPr/>
          <a:lstStyle/>
          <a:p>
            <a:pPr eaLnBrk="1" hangingPunct="1"/>
            <a:r>
              <a:rPr lang="ru-RU" sz="2800" b="1" smtClean="0">
                <a:latin typeface="Times New Roman" pitchFamily="18" charset="0"/>
              </a:rPr>
              <a:t>Тақырыбы:</a:t>
            </a:r>
            <a:r>
              <a:rPr lang="ru-RU" sz="3200" b="1" smtClean="0">
                <a:latin typeface="Times New Roman" pitchFamily="18" charset="0"/>
              </a:rPr>
              <a:t> «Талдағыштар физиологиясы».</a:t>
            </a:r>
          </a:p>
        </p:txBody>
      </p:sp>
      <p:sp>
        <p:nvSpPr>
          <p:cNvPr id="2051" name="Rectangle 3"/>
          <p:cNvSpPr>
            <a:spLocks noGrp="1" noChangeArrowheads="1"/>
          </p:cNvSpPr>
          <p:nvPr>
            <p:ph type="body" idx="1"/>
          </p:nvPr>
        </p:nvSpPr>
        <p:spPr/>
        <p:txBody>
          <a:bodyPr>
            <a:normAutofit lnSpcReduction="10000"/>
          </a:bodyPr>
          <a:lstStyle/>
          <a:p>
            <a:pPr marL="609600" indent="-609600" algn="ctr" eaLnBrk="1" hangingPunct="1">
              <a:lnSpc>
                <a:spcPct val="90000"/>
              </a:lnSpc>
              <a:buFontTx/>
              <a:buNone/>
            </a:pPr>
            <a:r>
              <a:rPr lang="kk-KZ" b="1" smtClean="0">
                <a:latin typeface="Times New Roman" pitchFamily="18" charset="0"/>
              </a:rPr>
              <a:t>Дәріс жоспары:</a:t>
            </a:r>
          </a:p>
          <a:p>
            <a:pPr marL="609600" indent="-609600" eaLnBrk="1" hangingPunct="1">
              <a:lnSpc>
                <a:spcPct val="90000"/>
              </a:lnSpc>
              <a:buFontTx/>
              <a:buNone/>
            </a:pPr>
            <a:r>
              <a:rPr lang="kk-KZ" b="1" smtClean="0">
                <a:latin typeface="Times New Roman" pitchFamily="18" charset="0"/>
              </a:rPr>
              <a:t>1. И.П.Павловтың  анализаторлар  (талдағыштар) туралы ілімі</a:t>
            </a:r>
          </a:p>
          <a:p>
            <a:pPr marL="609600" indent="-609600" eaLnBrk="1" hangingPunct="1">
              <a:lnSpc>
                <a:spcPct val="90000"/>
              </a:lnSpc>
              <a:buFontTx/>
              <a:buNone/>
            </a:pPr>
            <a:r>
              <a:rPr lang="kk-KZ" b="1" smtClean="0">
                <a:latin typeface="Times New Roman" pitchFamily="18" charset="0"/>
              </a:rPr>
              <a:t>2. Рецепторлардың жіктелуі</a:t>
            </a:r>
          </a:p>
          <a:p>
            <a:pPr marL="609600" indent="-609600" eaLnBrk="1" hangingPunct="1">
              <a:lnSpc>
                <a:spcPct val="90000"/>
              </a:lnSpc>
              <a:buFontTx/>
              <a:buNone/>
            </a:pPr>
            <a:r>
              <a:rPr lang="kk-KZ" b="1" smtClean="0">
                <a:latin typeface="Times New Roman" pitchFamily="18" charset="0"/>
              </a:rPr>
              <a:t>3. Тітіркендіргіш әсерінен рецепторлардың қозуының механизмі</a:t>
            </a:r>
          </a:p>
          <a:p>
            <a:pPr marL="609600" indent="-609600" eaLnBrk="1" hangingPunct="1">
              <a:lnSpc>
                <a:spcPct val="90000"/>
              </a:lnSpc>
              <a:buFontTx/>
              <a:buNone/>
            </a:pPr>
            <a:r>
              <a:rPr lang="kk-KZ" b="1" smtClean="0">
                <a:latin typeface="Times New Roman" pitchFamily="18" charset="0"/>
              </a:rPr>
              <a:t>4. Талдағыштардың морфо-функциялық ерекшеліктері</a:t>
            </a:r>
          </a:p>
          <a:p>
            <a:pPr marL="609600" indent="-609600" eaLnBrk="1" hangingPunct="1">
              <a:lnSpc>
                <a:spcPct val="90000"/>
              </a:lnSpc>
              <a:buFontTx/>
              <a:buNone/>
            </a:pPr>
            <a:r>
              <a:rPr lang="ru-RU" b="1" smtClean="0">
                <a:latin typeface="Times New Roman" pitchFamily="18" charset="0"/>
              </a:rPr>
              <a:t>5. Көру талдағышы. </a:t>
            </a:r>
            <a:endParaRPr lang="ru-RU" b="1" smtClean="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body" idx="4294967295"/>
          </p:nvPr>
        </p:nvSpPr>
        <p:spPr>
          <a:xfrm>
            <a:off x="468313" y="0"/>
            <a:ext cx="8424862" cy="6858000"/>
          </a:xfrm>
        </p:spPr>
        <p:txBody>
          <a:bodyPr/>
          <a:lstStyle/>
          <a:p>
            <a:pPr algn="ctr" eaLnBrk="1" hangingPunct="1">
              <a:lnSpc>
                <a:spcPct val="90000"/>
              </a:lnSpc>
              <a:buFontTx/>
              <a:buNone/>
            </a:pPr>
            <a:r>
              <a:rPr lang="kk-KZ" sz="2800" b="1" smtClean="0">
                <a:latin typeface="Times New Roman" pitchFamily="18" charset="0"/>
              </a:rPr>
              <a:t> </a:t>
            </a:r>
            <a:r>
              <a:rPr lang="kk-KZ" b="1" smtClean="0">
                <a:latin typeface="Times New Roman" pitchFamily="18" charset="0"/>
              </a:rPr>
              <a:t>2. Өткізгіш бөлімі:</a:t>
            </a:r>
          </a:p>
          <a:p>
            <a:pPr eaLnBrk="1" hangingPunct="1">
              <a:lnSpc>
                <a:spcPct val="90000"/>
              </a:lnSpc>
              <a:buFontTx/>
              <a:buNone/>
            </a:pPr>
            <a:r>
              <a:rPr lang="kk-KZ" b="1" smtClean="0">
                <a:latin typeface="Times New Roman" pitchFamily="18" charset="0"/>
              </a:rPr>
              <a:t>     Көру жүйкесі (</a:t>
            </a:r>
            <a:r>
              <a:rPr lang="en-US" b="1" smtClean="0">
                <a:latin typeface="Times New Roman" pitchFamily="18" charset="0"/>
              </a:rPr>
              <a:t>n</a:t>
            </a:r>
            <a:r>
              <a:rPr lang="ru-RU" b="1" smtClean="0">
                <a:latin typeface="Times New Roman" pitchFamily="18" charset="0"/>
              </a:rPr>
              <a:t>.</a:t>
            </a:r>
            <a:r>
              <a:rPr lang="en-US" b="1" smtClean="0">
                <a:latin typeface="Times New Roman" pitchFamily="18" charset="0"/>
              </a:rPr>
              <a:t> opticus)</a:t>
            </a:r>
            <a:r>
              <a:rPr lang="kk-KZ" b="1" smtClean="0">
                <a:latin typeface="Times New Roman" pitchFamily="18" charset="0"/>
              </a:rPr>
              <a:t> </a:t>
            </a:r>
            <a:r>
              <a:rPr lang="ru-RU" smtClean="0">
                <a:sym typeface="Symbol" pitchFamily="18" charset="2"/>
              </a:rPr>
              <a:t></a:t>
            </a:r>
            <a:r>
              <a:rPr lang="kk-KZ" b="1" smtClean="0">
                <a:latin typeface="Times New Roman" pitchFamily="18" charset="0"/>
              </a:rPr>
              <a:t> мидың негізінде хиазма (көру жүйесінің қиылысқан жері) </a:t>
            </a:r>
            <a:r>
              <a:rPr lang="ru-RU" smtClean="0">
                <a:sym typeface="Symbol" pitchFamily="18" charset="2"/>
              </a:rPr>
              <a:t></a:t>
            </a:r>
            <a:r>
              <a:rPr lang="kk-KZ" b="1" smtClean="0">
                <a:latin typeface="Times New Roman" pitchFamily="18" charset="0"/>
              </a:rPr>
              <a:t> ортаңғы ми (алдыңғы жоғарғы төрт төмпешігі) </a:t>
            </a:r>
            <a:r>
              <a:rPr lang="ru-RU" smtClean="0">
                <a:sym typeface="Symbol" pitchFamily="18" charset="2"/>
              </a:rPr>
              <a:t></a:t>
            </a:r>
            <a:r>
              <a:rPr lang="kk-KZ" b="1" smtClean="0">
                <a:latin typeface="Times New Roman" pitchFamily="18" charset="0"/>
              </a:rPr>
              <a:t> аралық ми (латералды  бүгелмелі денелер).</a:t>
            </a:r>
          </a:p>
          <a:p>
            <a:pPr eaLnBrk="1" hangingPunct="1">
              <a:lnSpc>
                <a:spcPct val="90000"/>
              </a:lnSpc>
              <a:buFontTx/>
              <a:buNone/>
            </a:pPr>
            <a:endParaRPr lang="kk-KZ" b="1" smtClean="0">
              <a:latin typeface="Times New Roman" pitchFamily="18" charset="0"/>
            </a:endParaRPr>
          </a:p>
          <a:p>
            <a:pPr algn="ctr" eaLnBrk="1" hangingPunct="1">
              <a:lnSpc>
                <a:spcPct val="90000"/>
              </a:lnSpc>
              <a:buFontTx/>
              <a:buNone/>
            </a:pPr>
            <a:r>
              <a:rPr lang="kk-KZ" b="1" smtClean="0">
                <a:latin typeface="Times New Roman" pitchFamily="18" charset="0"/>
              </a:rPr>
              <a:t>3. Орталық бөлімі: </a:t>
            </a:r>
          </a:p>
          <a:p>
            <a:pPr eaLnBrk="1" hangingPunct="1">
              <a:lnSpc>
                <a:spcPct val="90000"/>
              </a:lnSpc>
              <a:buFontTx/>
              <a:buNone/>
            </a:pPr>
            <a:r>
              <a:rPr lang="kk-KZ" b="1" smtClean="0">
                <a:latin typeface="Times New Roman" pitchFamily="18" charset="0"/>
              </a:rPr>
              <a:t>     Ми сыңарлары қыртысының шүйде бөлімінде, тепкі сайының (</a:t>
            </a:r>
            <a:r>
              <a:rPr lang="en-US" b="1" smtClean="0">
                <a:latin typeface="Times New Roman" pitchFamily="18" charset="0"/>
              </a:rPr>
              <a:t>fissura calcarina</a:t>
            </a:r>
            <a:r>
              <a:rPr lang="kk-KZ" b="1" smtClean="0">
                <a:latin typeface="Times New Roman" pitchFamily="18" charset="0"/>
              </a:rPr>
              <a:t>) аймағы.</a:t>
            </a:r>
          </a:p>
          <a:p>
            <a:pPr eaLnBrk="1" hangingPunct="1">
              <a:lnSpc>
                <a:spcPct val="90000"/>
              </a:lnSpc>
              <a:buFontTx/>
              <a:buNone/>
            </a:pPr>
            <a:r>
              <a:rPr lang="kk-KZ" b="1" smtClean="0">
                <a:latin typeface="Times New Roman" pitchFamily="18" charset="0"/>
              </a:rPr>
              <a:t>      </a:t>
            </a:r>
            <a:endParaRPr lang="ru-RU" b="1" smtClean="0">
              <a:latin typeface="Times New Roman" pitchFamily="18"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Scan10022"/>
          <p:cNvPicPr>
            <a:picLocks noChangeAspect="1" noChangeArrowheads="1"/>
          </p:cNvPicPr>
          <p:nvPr>
            <p:ph type="body" idx="1"/>
          </p:nvPr>
        </p:nvPicPr>
        <p:blipFill>
          <a:blip r:embed="rId2"/>
          <a:srcRect l="7715" t="7631" r="17284" b="36252"/>
          <a:stretch>
            <a:fillRect/>
          </a:stretch>
        </p:blipFill>
        <p:spPr>
          <a:xfrm>
            <a:off x="609600" y="152400"/>
            <a:ext cx="7924800" cy="6477000"/>
          </a:xfr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body" idx="4294967295"/>
          </p:nvPr>
        </p:nvSpPr>
        <p:spPr>
          <a:xfrm>
            <a:off x="468313" y="0"/>
            <a:ext cx="8229600" cy="6524625"/>
          </a:xfrm>
        </p:spPr>
        <p:txBody>
          <a:bodyPr/>
          <a:lstStyle/>
          <a:p>
            <a:pPr algn="ctr" eaLnBrk="1" hangingPunct="1">
              <a:buFontTx/>
              <a:buNone/>
            </a:pPr>
            <a:r>
              <a:rPr lang="kk-KZ" sz="4000" b="1" smtClean="0">
                <a:latin typeface="Times New Roman" pitchFamily="18" charset="0"/>
              </a:rPr>
              <a:t>Көру пигменттері: </a:t>
            </a:r>
          </a:p>
          <a:p>
            <a:pPr algn="ctr" eaLnBrk="1" hangingPunct="1">
              <a:buFontTx/>
              <a:buNone/>
            </a:pPr>
            <a:endParaRPr lang="kk-KZ" sz="4000" b="1" smtClean="0">
              <a:latin typeface="Times New Roman" pitchFamily="18" charset="0"/>
            </a:endParaRPr>
          </a:p>
          <a:p>
            <a:pPr eaLnBrk="1" hangingPunct="1">
              <a:buFontTx/>
              <a:buNone/>
            </a:pPr>
            <a:r>
              <a:rPr lang="kk-KZ" sz="4000" b="1" smtClean="0">
                <a:latin typeface="Times New Roman" pitchFamily="18" charset="0"/>
              </a:rPr>
              <a:t>    - </a:t>
            </a:r>
            <a:r>
              <a:rPr lang="kk-KZ" sz="4000" b="1" i="1" smtClean="0">
                <a:latin typeface="Times New Roman" pitchFamily="18" charset="0"/>
              </a:rPr>
              <a:t>Таяқшалар</a:t>
            </a:r>
            <a:r>
              <a:rPr lang="kk-KZ" sz="4000" b="1" smtClean="0">
                <a:latin typeface="Times New Roman" pitchFamily="18" charset="0"/>
              </a:rPr>
              <a:t> – родопсин; </a:t>
            </a:r>
          </a:p>
          <a:p>
            <a:pPr eaLnBrk="1" hangingPunct="1">
              <a:buFontTx/>
              <a:buNone/>
            </a:pPr>
            <a:r>
              <a:rPr lang="kk-KZ" sz="4000" b="1" smtClean="0">
                <a:latin typeface="Times New Roman" pitchFamily="18" charset="0"/>
              </a:rPr>
              <a:t>    - </a:t>
            </a:r>
            <a:r>
              <a:rPr lang="kk-KZ" sz="4000" b="1" i="1" smtClean="0">
                <a:latin typeface="Times New Roman" pitchFamily="18" charset="0"/>
              </a:rPr>
              <a:t>Сауытшалар</a:t>
            </a:r>
            <a:r>
              <a:rPr lang="kk-KZ" sz="4000" b="1" smtClean="0">
                <a:latin typeface="Times New Roman" pitchFamily="18" charset="0"/>
              </a:rPr>
              <a:t>:</a:t>
            </a:r>
          </a:p>
          <a:p>
            <a:pPr eaLnBrk="1" hangingPunct="1">
              <a:buFontTx/>
              <a:buNone/>
            </a:pPr>
            <a:r>
              <a:rPr lang="kk-KZ" sz="4000" b="1" smtClean="0">
                <a:latin typeface="Times New Roman" pitchFamily="18" charset="0"/>
              </a:rPr>
              <a:t>      - иодопсин, қызыл түсті спектрдің сәулелерін сіңіреді;</a:t>
            </a:r>
          </a:p>
          <a:p>
            <a:pPr eaLnBrk="1" hangingPunct="1">
              <a:buFontTx/>
              <a:buNone/>
            </a:pPr>
            <a:r>
              <a:rPr lang="kk-KZ" sz="4000" b="1" smtClean="0">
                <a:latin typeface="Times New Roman" pitchFamily="18" charset="0"/>
              </a:rPr>
              <a:t>      - хлоролаб - жасыл түске сәйкес;</a:t>
            </a:r>
          </a:p>
          <a:p>
            <a:pPr eaLnBrk="1" hangingPunct="1">
              <a:buFontTx/>
              <a:buNone/>
            </a:pPr>
            <a:r>
              <a:rPr lang="kk-KZ" sz="4000" b="1" smtClean="0">
                <a:latin typeface="Times New Roman" pitchFamily="18" charset="0"/>
              </a:rPr>
              <a:t>      - эритролаб - көк түске сәйкес.</a:t>
            </a:r>
            <a:endParaRPr lang="ru-RU" sz="4000" smtClean="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457200" y="274638"/>
            <a:ext cx="8229600" cy="706437"/>
          </a:xfrm>
        </p:spPr>
        <p:txBody>
          <a:bodyPr/>
          <a:lstStyle/>
          <a:p>
            <a:pPr eaLnBrk="1" hangingPunct="1"/>
            <a:r>
              <a:rPr lang="kk-KZ" sz="2600" b="1" i="1" smtClean="0">
                <a:latin typeface="Times New Roman" pitchFamily="18" charset="0"/>
              </a:rPr>
              <a:t>Торлы қабықтағы рецепторларда өтетін фотохимиялық реакциялар</a:t>
            </a:r>
            <a:endParaRPr lang="ru-RU" sz="2600" b="1" i="1" smtClean="0">
              <a:latin typeface="Times New Roman" pitchFamily="18" charset="0"/>
            </a:endParaRPr>
          </a:p>
        </p:txBody>
      </p:sp>
      <p:sp>
        <p:nvSpPr>
          <p:cNvPr id="23555" name="Rectangle 3"/>
          <p:cNvSpPr>
            <a:spLocks noGrp="1" noChangeArrowheads="1"/>
          </p:cNvSpPr>
          <p:nvPr>
            <p:ph type="body" idx="1"/>
          </p:nvPr>
        </p:nvSpPr>
        <p:spPr>
          <a:xfrm>
            <a:off x="468313" y="1412875"/>
            <a:ext cx="8229600" cy="4679950"/>
          </a:xfrm>
        </p:spPr>
        <p:txBody>
          <a:bodyPr/>
          <a:lstStyle/>
          <a:p>
            <a:pPr eaLnBrk="1" hangingPunct="1">
              <a:lnSpc>
                <a:spcPct val="90000"/>
              </a:lnSpc>
              <a:buFontTx/>
              <a:buNone/>
            </a:pPr>
            <a:r>
              <a:rPr lang="kk-KZ" b="1" smtClean="0"/>
              <a:t>   </a:t>
            </a:r>
            <a:r>
              <a:rPr lang="kk-KZ" sz="2800" b="1" i="1" smtClean="0">
                <a:latin typeface="Times New Roman" pitchFamily="18" charset="0"/>
              </a:rPr>
              <a:t>Родопсин</a:t>
            </a:r>
            <a:r>
              <a:rPr lang="kk-KZ" sz="2400" b="1" smtClean="0">
                <a:latin typeface="Times New Roman" pitchFamily="18" charset="0"/>
              </a:rPr>
              <a:t> -– ретиналь (А витаминінің альдегиді) және опсин (белок) кешенінен тұрады.</a:t>
            </a:r>
          </a:p>
          <a:p>
            <a:pPr eaLnBrk="1" hangingPunct="1">
              <a:lnSpc>
                <a:spcPct val="90000"/>
              </a:lnSpc>
              <a:buFontTx/>
              <a:buNone/>
            </a:pPr>
            <a:r>
              <a:rPr lang="kk-KZ" sz="2400" b="1" smtClean="0">
                <a:latin typeface="Times New Roman" pitchFamily="18" charset="0"/>
              </a:rPr>
              <a:t>                        </a:t>
            </a:r>
            <a:r>
              <a:rPr lang="kk-KZ" sz="2400" b="1" i="1" smtClean="0">
                <a:latin typeface="Times New Roman" pitchFamily="18" charset="0"/>
              </a:rPr>
              <a:t>жарық</a:t>
            </a:r>
          </a:p>
          <a:p>
            <a:pPr eaLnBrk="1" hangingPunct="1">
              <a:lnSpc>
                <a:spcPct val="90000"/>
              </a:lnSpc>
              <a:buFontTx/>
              <a:buNone/>
            </a:pPr>
            <a:r>
              <a:rPr lang="kk-KZ" sz="2400" b="1" smtClean="0">
                <a:latin typeface="Times New Roman" pitchFamily="18" charset="0"/>
              </a:rPr>
              <a:t>     </a:t>
            </a:r>
            <a:r>
              <a:rPr lang="kk-KZ" sz="2600" b="1" smtClean="0">
                <a:latin typeface="Times New Roman" pitchFamily="18" charset="0"/>
              </a:rPr>
              <a:t>Родопсин</a:t>
            </a:r>
            <a:r>
              <a:rPr lang="kk-KZ" sz="2400" b="1" smtClean="0">
                <a:latin typeface="Times New Roman" pitchFamily="18" charset="0"/>
              </a:rPr>
              <a:t>    </a:t>
            </a:r>
            <a:r>
              <a:rPr lang="ru-RU" altLang="ko-KR" sz="2400" smtClean="0">
                <a:latin typeface="Times New Roman" pitchFamily="18" charset="0"/>
                <a:sym typeface="Symbol" pitchFamily="18" charset="2"/>
              </a:rPr>
              <a:t></a:t>
            </a:r>
            <a:r>
              <a:rPr lang="kk-KZ" sz="2400" b="1" smtClean="0">
                <a:latin typeface="Times New Roman" pitchFamily="18" charset="0"/>
              </a:rPr>
              <a:t>    люмиродопсин </a:t>
            </a:r>
            <a:r>
              <a:rPr lang="ru-RU" altLang="ko-KR" sz="2400" smtClean="0">
                <a:latin typeface="Times New Roman" pitchFamily="18" charset="0"/>
                <a:sym typeface="Symbol" pitchFamily="18" charset="2"/>
              </a:rPr>
              <a:t> </a:t>
            </a:r>
            <a:r>
              <a:rPr lang="ru-RU" altLang="ko-KR" sz="2400" b="1" smtClean="0">
                <a:latin typeface="Times New Roman" pitchFamily="18" charset="0"/>
                <a:sym typeface="Symbol" pitchFamily="18" charset="2"/>
              </a:rPr>
              <a:t>метародопсин </a:t>
            </a:r>
            <a:r>
              <a:rPr lang="ru-RU" altLang="ko-KR" sz="2400" smtClean="0">
                <a:latin typeface="Times New Roman" pitchFamily="18" charset="0"/>
                <a:sym typeface="Symbol" pitchFamily="18" charset="2"/>
              </a:rPr>
              <a:t> </a:t>
            </a:r>
            <a:r>
              <a:rPr lang="ru-RU" altLang="ko-KR" sz="2400" b="1" smtClean="0">
                <a:latin typeface="Times New Roman" pitchFamily="18" charset="0"/>
                <a:sym typeface="Symbol" pitchFamily="18" charset="2"/>
              </a:rPr>
              <a:t>трансретиналь + опсин</a:t>
            </a:r>
          </a:p>
          <a:p>
            <a:pPr eaLnBrk="1" hangingPunct="1">
              <a:lnSpc>
                <a:spcPct val="90000"/>
              </a:lnSpc>
              <a:buFontTx/>
              <a:buNone/>
            </a:pPr>
            <a:endParaRPr lang="kk-KZ" sz="2400" b="1" smtClean="0">
              <a:latin typeface="Times New Roman" pitchFamily="18" charset="0"/>
            </a:endParaRPr>
          </a:p>
          <a:p>
            <a:pPr eaLnBrk="1" hangingPunct="1">
              <a:lnSpc>
                <a:spcPct val="90000"/>
              </a:lnSpc>
              <a:buFontTx/>
              <a:buNone/>
            </a:pPr>
            <a:r>
              <a:rPr lang="kk-KZ" sz="2400" b="1" smtClean="0">
                <a:latin typeface="Times New Roman" pitchFamily="18" charset="0"/>
              </a:rPr>
              <a:t>    Жарық сәулесі </a:t>
            </a:r>
            <a:r>
              <a:rPr lang="ru-RU" altLang="ko-KR" sz="2400" smtClean="0">
                <a:latin typeface="Times New Roman" pitchFamily="18" charset="0"/>
                <a:sym typeface="Symbol" pitchFamily="18" charset="2"/>
              </a:rPr>
              <a:t></a:t>
            </a:r>
            <a:r>
              <a:rPr lang="kk-KZ" sz="2400" b="1" smtClean="0">
                <a:latin typeface="Times New Roman" pitchFamily="18" charset="0"/>
              </a:rPr>
              <a:t> родопсиннің ретинол мен опсинге ыдырау, цис-ретинольдың изомеризациясы </a:t>
            </a:r>
            <a:r>
              <a:rPr lang="ru-RU" altLang="ko-KR" sz="2400" smtClean="0">
                <a:latin typeface="Times New Roman" pitchFamily="18" charset="0"/>
                <a:sym typeface="Symbol" pitchFamily="18" charset="2"/>
              </a:rPr>
              <a:t></a:t>
            </a:r>
            <a:r>
              <a:rPr lang="kk-KZ" sz="2400" b="1" smtClean="0">
                <a:latin typeface="Times New Roman" pitchFamily="18" charset="0"/>
              </a:rPr>
              <a:t> транс-ретиналь </a:t>
            </a:r>
            <a:r>
              <a:rPr lang="ru-RU" altLang="ko-KR" sz="2400" smtClean="0">
                <a:latin typeface="Times New Roman" pitchFamily="18" charset="0"/>
                <a:sym typeface="Symbol" pitchFamily="18" charset="2"/>
              </a:rPr>
              <a:t> </a:t>
            </a:r>
            <a:r>
              <a:rPr lang="kk-KZ" sz="2400" b="1" smtClean="0">
                <a:latin typeface="Times New Roman" pitchFamily="18" charset="0"/>
              </a:rPr>
              <a:t> Са</a:t>
            </a:r>
            <a:r>
              <a:rPr lang="kk-KZ" sz="2400" b="1" baseline="30000" smtClean="0">
                <a:latin typeface="Times New Roman" pitchFamily="18" charset="0"/>
              </a:rPr>
              <a:t>2+ </a:t>
            </a:r>
            <a:r>
              <a:rPr lang="kk-KZ" sz="2400" b="1" smtClean="0">
                <a:latin typeface="Times New Roman" pitchFamily="18" charset="0"/>
              </a:rPr>
              <a:t>каналдарының активациясы, </a:t>
            </a:r>
            <a:r>
              <a:rPr lang="kk-KZ" sz="2400" b="1" baseline="30000" smtClean="0">
                <a:latin typeface="Times New Roman" pitchFamily="18" charset="0"/>
              </a:rPr>
              <a:t> </a:t>
            </a:r>
            <a:r>
              <a:rPr lang="en-US" sz="2400" b="1" smtClean="0">
                <a:latin typeface="Times New Roman" pitchFamily="18" charset="0"/>
              </a:rPr>
              <a:t>Na</a:t>
            </a:r>
            <a:r>
              <a:rPr lang="kk-KZ" sz="2400" b="1" baseline="30000" smtClean="0">
                <a:latin typeface="Times New Roman" pitchFamily="18" charset="0"/>
              </a:rPr>
              <a:t>+ </a:t>
            </a:r>
            <a:r>
              <a:rPr lang="kk-KZ" sz="2400" b="1" smtClean="0">
                <a:latin typeface="Times New Roman" pitchFamily="18" charset="0"/>
              </a:rPr>
              <a:t>ионына өтімділігі өзгереді </a:t>
            </a:r>
            <a:r>
              <a:rPr lang="ru-RU" altLang="ko-KR" sz="2400" smtClean="0">
                <a:latin typeface="Times New Roman" pitchFamily="18" charset="0"/>
                <a:sym typeface="Symbol" pitchFamily="18" charset="2"/>
              </a:rPr>
              <a:t></a:t>
            </a:r>
            <a:r>
              <a:rPr lang="kk-KZ" sz="2400" b="1" smtClean="0">
                <a:latin typeface="Times New Roman" pitchFamily="18" charset="0"/>
              </a:rPr>
              <a:t> рецепторлық потенциал пайда болады </a:t>
            </a:r>
            <a:r>
              <a:rPr lang="ru-RU" altLang="ko-KR" sz="2400" smtClean="0">
                <a:latin typeface="Times New Roman" pitchFamily="18" charset="0"/>
                <a:sym typeface="Symbol" pitchFamily="18" charset="2"/>
              </a:rPr>
              <a:t></a:t>
            </a:r>
            <a:r>
              <a:rPr lang="kk-KZ" sz="2400" b="1" smtClean="0">
                <a:latin typeface="Times New Roman" pitchFamily="18" charset="0"/>
              </a:rPr>
              <a:t> медиатордың шығуы </a:t>
            </a:r>
            <a:r>
              <a:rPr lang="ru-RU" altLang="ko-KR" sz="2400" smtClean="0">
                <a:latin typeface="Times New Roman" pitchFamily="18" charset="0"/>
                <a:sym typeface="Symbol" pitchFamily="18" charset="2"/>
              </a:rPr>
              <a:t></a:t>
            </a:r>
            <a:r>
              <a:rPr lang="kk-KZ" sz="2400" b="1" smtClean="0">
                <a:latin typeface="Times New Roman" pitchFamily="18" charset="0"/>
              </a:rPr>
              <a:t> әрекет потенциалы.</a:t>
            </a:r>
            <a:endParaRPr lang="ru-RU" sz="2400" b="1" smtClean="0">
              <a:latin typeface="Times New Roman" pitchFamily="18"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lum bright="-30000" contrast="24000"/>
          </a:blip>
          <a:srcRect/>
          <a:stretch>
            <a:fillRect/>
          </a:stretch>
        </p:blipFill>
        <p:spPr bwMode="auto">
          <a:xfrm rot="212325">
            <a:off x="1066800" y="838200"/>
            <a:ext cx="7315200" cy="5105400"/>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457200" y="0"/>
            <a:ext cx="8229600" cy="765175"/>
          </a:xfrm>
        </p:spPr>
        <p:txBody>
          <a:bodyPr/>
          <a:lstStyle/>
          <a:p>
            <a:pPr eaLnBrk="1" hangingPunct="1"/>
            <a:r>
              <a:rPr lang="kk-KZ" sz="3600" b="1" smtClean="0">
                <a:latin typeface="Times New Roman" pitchFamily="18" charset="0"/>
              </a:rPr>
              <a:t>Көру адаптациясы (бейімделу)</a:t>
            </a:r>
            <a:endParaRPr lang="ru-RU" sz="3600" b="1" smtClean="0">
              <a:latin typeface="Times New Roman" pitchFamily="18" charset="0"/>
            </a:endParaRPr>
          </a:p>
        </p:txBody>
      </p:sp>
      <p:sp>
        <p:nvSpPr>
          <p:cNvPr id="25603" name="Rectangle 3"/>
          <p:cNvSpPr>
            <a:spLocks noGrp="1" noChangeArrowheads="1"/>
          </p:cNvSpPr>
          <p:nvPr>
            <p:ph type="body" idx="1"/>
          </p:nvPr>
        </p:nvSpPr>
        <p:spPr>
          <a:xfrm>
            <a:off x="457200" y="692150"/>
            <a:ext cx="8229600" cy="5434013"/>
          </a:xfrm>
        </p:spPr>
        <p:txBody>
          <a:bodyPr/>
          <a:lstStyle/>
          <a:p>
            <a:pPr eaLnBrk="1" hangingPunct="1">
              <a:buFontTx/>
              <a:buNone/>
            </a:pPr>
            <a:r>
              <a:rPr lang="kk-KZ" sz="2400" b="1" smtClean="0">
                <a:latin typeface="Times New Roman" pitchFamily="18" charset="0"/>
              </a:rPr>
              <a:t>-   </a:t>
            </a:r>
            <a:r>
              <a:rPr lang="kk-KZ" b="1" smtClean="0">
                <a:latin typeface="Times New Roman" pitchFamily="18" charset="0"/>
              </a:rPr>
              <a:t>Жарыққа бейімделуі - көздің жарыққа бірте-бірте сезімталдығының төмендеуі.</a:t>
            </a:r>
          </a:p>
          <a:p>
            <a:pPr eaLnBrk="1" hangingPunct="1">
              <a:buFontTx/>
              <a:buNone/>
            </a:pPr>
            <a:endParaRPr lang="kk-KZ" b="1" smtClean="0">
              <a:latin typeface="Times New Roman" pitchFamily="18" charset="0"/>
            </a:endParaRPr>
          </a:p>
          <a:p>
            <a:pPr eaLnBrk="1" hangingPunct="1">
              <a:buFontTx/>
              <a:buNone/>
            </a:pPr>
            <a:r>
              <a:rPr lang="kk-KZ" b="1" smtClean="0">
                <a:latin typeface="Times New Roman" pitchFamily="18" charset="0"/>
              </a:rPr>
              <a:t>-   Қараңғылыққа бейімделуі - көру жүйесінің жарық аз қараңғылыққа икемделуі, оның механизмі: көздің қараңғылыққа жарық сезімталдығының жоғарылуы (көру пигменттерінің құрылуына байланысты)</a:t>
            </a:r>
            <a:endParaRPr lang="ru-RU" b="1" smtClean="0">
              <a:latin typeface="Times New Roman" pitchFamily="18"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457200" y="0"/>
            <a:ext cx="8229600" cy="620713"/>
          </a:xfrm>
        </p:spPr>
        <p:txBody>
          <a:bodyPr/>
          <a:lstStyle/>
          <a:p>
            <a:pPr eaLnBrk="1" hangingPunct="1"/>
            <a:r>
              <a:rPr lang="kk-KZ" sz="3600" b="1" smtClean="0">
                <a:latin typeface="Times New Roman" pitchFamily="18" charset="0"/>
              </a:rPr>
              <a:t>Түсті ажырату:</a:t>
            </a:r>
            <a:endParaRPr lang="ru-RU" sz="3600" b="1" smtClean="0">
              <a:latin typeface="Times New Roman" pitchFamily="18" charset="0"/>
            </a:endParaRPr>
          </a:p>
        </p:txBody>
      </p:sp>
      <p:sp>
        <p:nvSpPr>
          <p:cNvPr id="26627" name="Rectangle 3"/>
          <p:cNvSpPr>
            <a:spLocks noGrp="1" noChangeArrowheads="1"/>
          </p:cNvSpPr>
          <p:nvPr>
            <p:ph type="body" idx="1"/>
          </p:nvPr>
        </p:nvSpPr>
        <p:spPr>
          <a:xfrm>
            <a:off x="468313" y="620713"/>
            <a:ext cx="8229600" cy="5505450"/>
          </a:xfrm>
        </p:spPr>
        <p:txBody>
          <a:bodyPr/>
          <a:lstStyle/>
          <a:p>
            <a:pPr marL="609600" indent="-609600" algn="ctr" eaLnBrk="1" hangingPunct="1">
              <a:lnSpc>
                <a:spcPct val="80000"/>
              </a:lnSpc>
              <a:buFontTx/>
              <a:buNone/>
            </a:pPr>
            <a:r>
              <a:rPr lang="kk-KZ" b="1" smtClean="0">
                <a:latin typeface="Times New Roman" pitchFamily="18" charset="0"/>
              </a:rPr>
              <a:t>Түсті сезудің үш компонентті теориясы  </a:t>
            </a:r>
          </a:p>
          <a:p>
            <a:pPr marL="609600" indent="-609600" algn="ctr" eaLnBrk="1" hangingPunct="1">
              <a:lnSpc>
                <a:spcPct val="80000"/>
              </a:lnSpc>
              <a:buFontTx/>
              <a:buNone/>
            </a:pPr>
            <a:r>
              <a:rPr lang="kk-KZ" b="1" smtClean="0">
                <a:latin typeface="Times New Roman" pitchFamily="18" charset="0"/>
              </a:rPr>
              <a:t>(М.В. Ломоносов, Т. Юнг, Г. Гельмгольц).  </a:t>
            </a:r>
          </a:p>
          <a:p>
            <a:pPr marL="609600" indent="-609600" eaLnBrk="1" hangingPunct="1">
              <a:lnSpc>
                <a:spcPct val="80000"/>
              </a:lnSpc>
              <a:buFontTx/>
              <a:buNone/>
            </a:pPr>
            <a:r>
              <a:rPr lang="kk-KZ" b="1" smtClean="0">
                <a:latin typeface="Times New Roman" pitchFamily="18" charset="0"/>
              </a:rPr>
              <a:t>       Торлы қабығында негізгі түстерді қабылдайтын үш түрлі сауытшалар бар:</a:t>
            </a:r>
          </a:p>
          <a:p>
            <a:pPr marL="609600" indent="-609600" eaLnBrk="1" hangingPunct="1">
              <a:lnSpc>
                <a:spcPct val="80000"/>
              </a:lnSpc>
              <a:buFontTx/>
              <a:buNone/>
            </a:pPr>
            <a:r>
              <a:rPr lang="kk-KZ" b="1" smtClean="0">
                <a:latin typeface="Times New Roman" pitchFamily="18" charset="0"/>
              </a:rPr>
              <a:t>         1) Қызыл түске сезімтал;</a:t>
            </a:r>
          </a:p>
          <a:p>
            <a:pPr marL="609600" indent="-609600" eaLnBrk="1" hangingPunct="1">
              <a:lnSpc>
                <a:spcPct val="80000"/>
              </a:lnSpc>
              <a:buFontTx/>
              <a:buNone/>
            </a:pPr>
            <a:r>
              <a:rPr lang="kk-KZ" b="1" smtClean="0">
                <a:latin typeface="Times New Roman" pitchFamily="18" charset="0"/>
              </a:rPr>
              <a:t>         2) Жасыл түске сезімтал;</a:t>
            </a:r>
          </a:p>
          <a:p>
            <a:pPr marL="609600" indent="-609600" eaLnBrk="1" hangingPunct="1">
              <a:lnSpc>
                <a:spcPct val="80000"/>
              </a:lnSpc>
              <a:buFontTx/>
              <a:buNone/>
            </a:pPr>
            <a:r>
              <a:rPr lang="kk-KZ" b="1" smtClean="0">
                <a:latin typeface="Times New Roman" pitchFamily="18" charset="0"/>
              </a:rPr>
              <a:t>         3) Көк түске сезімтал.</a:t>
            </a:r>
          </a:p>
          <a:p>
            <a:pPr marL="609600" indent="-609600" eaLnBrk="1" hangingPunct="1">
              <a:lnSpc>
                <a:spcPct val="80000"/>
              </a:lnSpc>
              <a:buFontTx/>
              <a:buNone/>
            </a:pPr>
            <a:r>
              <a:rPr lang="kk-KZ" b="1" smtClean="0">
                <a:latin typeface="Times New Roman" pitchFamily="18" charset="0"/>
              </a:rPr>
              <a:t>        Әрбір түс осы түс сезгіш элементтердің үшеуімен де, бірақ әртүрлі дәрежеде әрекеттеседі. Бұл қозулар көру нейрондарына жинақталады және ми қыртысына жетіп алуан түсті түйсік туғызады.</a:t>
            </a:r>
            <a:endParaRPr lang="ru-RU" b="1" smtClean="0">
              <a:latin typeface="Times New Roman" pitchFamily="18"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457200" y="274638"/>
            <a:ext cx="8229600" cy="993775"/>
          </a:xfrm>
        </p:spPr>
        <p:txBody>
          <a:bodyPr/>
          <a:lstStyle/>
          <a:p>
            <a:pPr eaLnBrk="1" hangingPunct="1"/>
            <a:r>
              <a:rPr lang="kk-KZ" sz="2800" b="1" smtClean="0">
                <a:latin typeface="Times New Roman" pitchFamily="18" charset="0"/>
              </a:rPr>
              <a:t>Түсті ажырату кемістігі</a:t>
            </a:r>
            <a:br>
              <a:rPr lang="kk-KZ" sz="2800" b="1" smtClean="0">
                <a:latin typeface="Times New Roman" pitchFamily="18" charset="0"/>
              </a:rPr>
            </a:br>
            <a:r>
              <a:rPr lang="kk-KZ" sz="2800" b="1" smtClean="0">
                <a:latin typeface="Times New Roman" pitchFamily="18" charset="0"/>
              </a:rPr>
              <a:t>(түсті көрмеу)</a:t>
            </a:r>
            <a:endParaRPr lang="ru-RU" sz="2800" b="1" smtClean="0">
              <a:latin typeface="Times New Roman" pitchFamily="18" charset="0"/>
            </a:endParaRPr>
          </a:p>
        </p:txBody>
      </p:sp>
      <p:sp>
        <p:nvSpPr>
          <p:cNvPr id="27651" name="Rectangle 3"/>
          <p:cNvSpPr>
            <a:spLocks noGrp="1" noChangeArrowheads="1"/>
          </p:cNvSpPr>
          <p:nvPr>
            <p:ph type="body" idx="1"/>
          </p:nvPr>
        </p:nvSpPr>
        <p:spPr>
          <a:xfrm>
            <a:off x="457200" y="1268413"/>
            <a:ext cx="8229600" cy="5589587"/>
          </a:xfrm>
        </p:spPr>
        <p:txBody>
          <a:bodyPr/>
          <a:lstStyle/>
          <a:p>
            <a:pPr eaLnBrk="1" hangingPunct="1"/>
            <a:r>
              <a:rPr lang="kk-KZ" sz="2800" b="1" smtClean="0">
                <a:latin typeface="Times New Roman" pitchFamily="18" charset="0"/>
              </a:rPr>
              <a:t>Түстерді ажырата алмау - дальтонизм  (ер адамдардың Х-хромосоманың белгілі гендерінің жоқтығына байланысты)</a:t>
            </a:r>
          </a:p>
          <a:p>
            <a:pPr eaLnBrk="1" hangingPunct="1"/>
            <a:r>
              <a:rPr lang="kk-KZ" sz="2800" b="1" smtClean="0">
                <a:latin typeface="Times New Roman" pitchFamily="18" charset="0"/>
              </a:rPr>
              <a:t>Түсті толық танымайтын ауытқушылық - ахромазия (сауытшалардың зақымдалуы салдарынан болады)</a:t>
            </a:r>
          </a:p>
          <a:p>
            <a:pPr eaLnBrk="1" hangingPunct="1"/>
            <a:r>
              <a:rPr lang="kk-KZ" sz="2800" b="1" smtClean="0">
                <a:latin typeface="Times New Roman" pitchFamily="18" charset="0"/>
              </a:rPr>
              <a:t>Түсті жарым - жарты танымаудың түрлері:</a:t>
            </a:r>
          </a:p>
          <a:p>
            <a:pPr eaLnBrk="1" hangingPunct="1">
              <a:buFontTx/>
              <a:buNone/>
            </a:pPr>
            <a:r>
              <a:rPr lang="kk-KZ" sz="2800" b="1" smtClean="0">
                <a:latin typeface="Times New Roman" pitchFamily="18" charset="0"/>
              </a:rPr>
              <a:t>     - Протанопия (қызыл түсті танымайды)</a:t>
            </a:r>
          </a:p>
          <a:p>
            <a:pPr eaLnBrk="1" hangingPunct="1">
              <a:buFontTx/>
              <a:buNone/>
            </a:pPr>
            <a:r>
              <a:rPr lang="kk-KZ" sz="2800" b="1" smtClean="0">
                <a:latin typeface="Times New Roman" pitchFamily="18" charset="0"/>
              </a:rPr>
              <a:t>     - Дейтеранопия(жасыл түсті танымайды)</a:t>
            </a:r>
          </a:p>
          <a:p>
            <a:pPr eaLnBrk="1" hangingPunct="1">
              <a:buFontTx/>
              <a:buNone/>
            </a:pPr>
            <a:r>
              <a:rPr lang="kk-KZ" sz="2800" b="1" smtClean="0">
                <a:latin typeface="Times New Roman" pitchFamily="18" charset="0"/>
              </a:rPr>
              <a:t>    - Тританопия (көк және күлгін түсті сәулелерді</a:t>
            </a:r>
          </a:p>
          <a:p>
            <a:pPr eaLnBrk="1" hangingPunct="1">
              <a:buFontTx/>
              <a:buNone/>
            </a:pPr>
            <a:r>
              <a:rPr lang="kk-KZ" sz="2800" b="1" smtClean="0">
                <a:latin typeface="Times New Roman" pitchFamily="18" charset="0"/>
              </a:rPr>
              <a:t>      танымайды)</a:t>
            </a:r>
            <a:endParaRPr lang="ru-RU" sz="2800" b="1" smtClean="0">
              <a:latin typeface="Times New Roman" pitchFamily="18"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457200" y="274638"/>
            <a:ext cx="8229600" cy="417512"/>
          </a:xfrm>
        </p:spPr>
        <p:txBody>
          <a:bodyPr/>
          <a:lstStyle/>
          <a:p>
            <a:pPr eaLnBrk="1" hangingPunct="1"/>
            <a:r>
              <a:rPr lang="kk-KZ" sz="2800" b="1" smtClean="0">
                <a:latin typeface="Times New Roman" pitchFamily="18" charset="0"/>
              </a:rPr>
              <a:t>Кеңістікті түйсіну</a:t>
            </a:r>
            <a:endParaRPr lang="ru-RU" sz="2800" b="1" smtClean="0">
              <a:latin typeface="Times New Roman" pitchFamily="18" charset="0"/>
            </a:endParaRPr>
          </a:p>
        </p:txBody>
      </p:sp>
      <p:sp>
        <p:nvSpPr>
          <p:cNvPr id="28675" name="Rectangle 3"/>
          <p:cNvSpPr>
            <a:spLocks noGrp="1" noChangeArrowheads="1"/>
          </p:cNvSpPr>
          <p:nvPr>
            <p:ph type="body" idx="1"/>
          </p:nvPr>
        </p:nvSpPr>
        <p:spPr>
          <a:xfrm>
            <a:off x="457200" y="836613"/>
            <a:ext cx="8229600" cy="6021387"/>
          </a:xfrm>
        </p:spPr>
        <p:txBody>
          <a:bodyPr/>
          <a:lstStyle/>
          <a:p>
            <a:pPr eaLnBrk="1" hangingPunct="1">
              <a:lnSpc>
                <a:spcPct val="90000"/>
              </a:lnSpc>
            </a:pPr>
            <a:r>
              <a:rPr lang="kk-KZ" sz="2400" b="1" smtClean="0">
                <a:latin typeface="Times New Roman" pitchFamily="18" charset="0"/>
              </a:rPr>
              <a:t>Көздің өткірлігі деп - біріне-бірі өте жақын орналасқан нүктелерді жекелеп қабылдау қабілетін айтады. Ол арнаулы кесте арқылы анықталады.</a:t>
            </a:r>
          </a:p>
          <a:p>
            <a:pPr eaLnBrk="1" hangingPunct="1">
              <a:lnSpc>
                <a:spcPct val="90000"/>
              </a:lnSpc>
            </a:pPr>
            <a:r>
              <a:rPr lang="kk-KZ" sz="2400" b="1" smtClean="0">
                <a:latin typeface="Times New Roman" pitchFamily="18" charset="0"/>
              </a:rPr>
              <a:t>Көзді бір нүктеге қарағанда көрінетін кеңістікті көздің аймағы деп айтады.</a:t>
            </a:r>
          </a:p>
          <a:p>
            <a:pPr eaLnBrk="1" hangingPunct="1">
              <a:lnSpc>
                <a:spcPct val="90000"/>
              </a:lnSpc>
              <a:buFontTx/>
              <a:buNone/>
            </a:pPr>
            <a:r>
              <a:rPr lang="kk-KZ" sz="2400" b="1" smtClean="0">
                <a:latin typeface="Times New Roman" pitchFamily="18" charset="0"/>
              </a:rPr>
              <a:t>    Түссіз заттар үшін - көз шалымының шекаралары: сыртқы - 90</a:t>
            </a:r>
            <a:r>
              <a:rPr lang="kk-KZ" sz="2400" b="1" baseline="30000" smtClean="0">
                <a:latin typeface="Times New Roman" pitchFamily="18" charset="0"/>
              </a:rPr>
              <a:t>о</a:t>
            </a:r>
            <a:r>
              <a:rPr lang="kk-KZ" sz="2400" b="1" smtClean="0">
                <a:latin typeface="Times New Roman" pitchFamily="18" charset="0"/>
              </a:rPr>
              <a:t>, ішкі - </a:t>
            </a:r>
            <a:r>
              <a:rPr lang="ru-RU" altLang="ko-KR" sz="2400" b="1" smtClean="0">
                <a:latin typeface="Times New Roman" pitchFamily="18" charset="0"/>
              </a:rPr>
              <a:t>60</a:t>
            </a:r>
            <a:r>
              <a:rPr lang="ru-RU" altLang="ko-KR" sz="2400" b="1" baseline="30000" smtClean="0">
                <a:latin typeface="Times New Roman" pitchFamily="18" charset="0"/>
              </a:rPr>
              <a:t>о</a:t>
            </a:r>
            <a:r>
              <a:rPr lang="ru-RU" altLang="ko-KR" sz="2400" b="1" smtClean="0">
                <a:latin typeface="Times New Roman" pitchFamily="18" charset="0"/>
              </a:rPr>
              <a:t>, жоғарғы – 60</a:t>
            </a:r>
            <a:r>
              <a:rPr lang="ru-RU" altLang="ko-KR" sz="2400" b="1" baseline="30000" smtClean="0">
                <a:latin typeface="Times New Roman" pitchFamily="18" charset="0"/>
              </a:rPr>
              <a:t>о</a:t>
            </a:r>
            <a:r>
              <a:rPr lang="kk-KZ" sz="2400" b="1" smtClean="0">
                <a:latin typeface="Times New Roman" pitchFamily="18" charset="0"/>
              </a:rPr>
              <a:t>, төмені  - 70</a:t>
            </a:r>
            <a:r>
              <a:rPr lang="kk-KZ" sz="2400" b="1" baseline="30000" smtClean="0">
                <a:latin typeface="Times New Roman" pitchFamily="18" charset="0"/>
              </a:rPr>
              <a:t>о </a:t>
            </a:r>
            <a:r>
              <a:rPr lang="kk-KZ" sz="2400" b="1" smtClean="0">
                <a:latin typeface="Times New Roman" pitchFamily="18" charset="0"/>
              </a:rPr>
              <a:t>. </a:t>
            </a:r>
          </a:p>
          <a:p>
            <a:pPr eaLnBrk="1" hangingPunct="1">
              <a:lnSpc>
                <a:spcPct val="90000"/>
              </a:lnSpc>
              <a:buFontTx/>
              <a:buNone/>
            </a:pPr>
            <a:r>
              <a:rPr lang="kk-KZ" sz="2400" b="1" smtClean="0">
                <a:latin typeface="Times New Roman" pitchFamily="18" charset="0"/>
              </a:rPr>
              <a:t>     Екі көзбен көру - екі көзбен қарағанда барлық нәрселердің белгілері торлы қабықтың тиісті немесе бірдей бөлімдеріне түседі және осы екі бейне ми қыртысындағы көру орталығының бір аймақтарына келіп түседі. Сондықтан түйсігінде бірігіп біреу болып көрінеді.</a:t>
            </a:r>
            <a:endParaRPr lang="ru-RU" sz="2400" b="1" smtClean="0">
              <a:latin typeface="Times New Roman" pitchFamily="18"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Scan10025"/>
          <p:cNvPicPr>
            <a:picLocks noChangeAspect="1" noChangeArrowheads="1"/>
          </p:cNvPicPr>
          <p:nvPr>
            <p:ph type="body" idx="1"/>
          </p:nvPr>
        </p:nvPicPr>
        <p:blipFill>
          <a:blip r:embed="rId2"/>
          <a:srcRect l="1959" t="15315" r="24812" b="37158"/>
          <a:stretch>
            <a:fillRect/>
          </a:stretch>
        </p:blipFill>
        <p:spPr>
          <a:xfrm>
            <a:off x="914400" y="152400"/>
            <a:ext cx="7543800" cy="6477000"/>
          </a:xfr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60350"/>
            <a:ext cx="8229600" cy="1655763"/>
          </a:xfrm>
        </p:spPr>
        <p:txBody>
          <a:bodyPr/>
          <a:lstStyle/>
          <a:p>
            <a:pPr algn="l" eaLnBrk="1" hangingPunct="1"/>
            <a:r>
              <a:rPr lang="kk-KZ" sz="2400" b="1" smtClean="0">
                <a:latin typeface="Times New Roman" pitchFamily="18" charset="0"/>
              </a:rPr>
              <a:t>Анализатор яғни талдағыш (сенсорлық жүйе) - </a:t>
            </a:r>
            <a:br>
              <a:rPr lang="kk-KZ" sz="2400" b="1" smtClean="0">
                <a:latin typeface="Times New Roman" pitchFamily="18" charset="0"/>
              </a:rPr>
            </a:br>
            <a:r>
              <a:rPr lang="kk-KZ" sz="2400" b="1" smtClean="0">
                <a:latin typeface="Times New Roman" pitchFamily="18" charset="0"/>
              </a:rPr>
              <a:t>ақпараттарды қабылдап, кодтап, өткізіп және ми қыртысында талдап, құрастыратын күрделі морфофункциялық жүйе</a:t>
            </a:r>
            <a:endParaRPr lang="ru-RU" sz="2400" b="1" smtClean="0">
              <a:latin typeface="Times New Roman" pitchFamily="18" charset="0"/>
            </a:endParaRPr>
          </a:p>
        </p:txBody>
      </p:sp>
      <p:sp>
        <p:nvSpPr>
          <p:cNvPr id="3075" name="Rectangle 3"/>
          <p:cNvSpPr>
            <a:spLocks noGrp="1" noChangeArrowheads="1"/>
          </p:cNvSpPr>
          <p:nvPr>
            <p:ph type="body" idx="1"/>
          </p:nvPr>
        </p:nvSpPr>
        <p:spPr>
          <a:xfrm>
            <a:off x="250825" y="1989138"/>
            <a:ext cx="8435975" cy="4392612"/>
          </a:xfrm>
        </p:spPr>
        <p:txBody>
          <a:bodyPr/>
          <a:lstStyle/>
          <a:p>
            <a:pPr algn="ctr" eaLnBrk="1" hangingPunct="1">
              <a:buFontTx/>
              <a:buNone/>
            </a:pPr>
            <a:endParaRPr lang="kk-KZ" sz="2400" b="1" smtClean="0">
              <a:latin typeface="Times New Roman" pitchFamily="18" charset="0"/>
            </a:endParaRPr>
          </a:p>
          <a:p>
            <a:pPr algn="ctr" eaLnBrk="1" hangingPunct="1">
              <a:buFontTx/>
              <a:buNone/>
            </a:pPr>
            <a:r>
              <a:rPr lang="kk-KZ" sz="2400" b="1" smtClean="0">
                <a:latin typeface="Times New Roman" pitchFamily="18" charset="0"/>
              </a:rPr>
              <a:t>Талдағыштар бөлімдері (И.П. Павлов):</a:t>
            </a:r>
          </a:p>
          <a:p>
            <a:pPr algn="ctr" eaLnBrk="1" hangingPunct="1">
              <a:buFontTx/>
              <a:buNone/>
            </a:pPr>
            <a:endParaRPr lang="kk-KZ" sz="2400" b="1" smtClean="0">
              <a:latin typeface="Times New Roman" pitchFamily="18" charset="0"/>
            </a:endParaRPr>
          </a:p>
          <a:p>
            <a:pPr eaLnBrk="1" hangingPunct="1">
              <a:buFontTx/>
              <a:buNone/>
            </a:pPr>
            <a:r>
              <a:rPr lang="kk-KZ" sz="2400" b="1" smtClean="0">
                <a:latin typeface="Times New Roman" pitchFamily="18" charset="0"/>
              </a:rPr>
              <a:t>1. Шеткі (рецепторлық ) бөлімі - түрлі тітіркендіргіштерді қабылдау.</a:t>
            </a:r>
          </a:p>
          <a:p>
            <a:pPr eaLnBrk="1" hangingPunct="1">
              <a:buFontTx/>
              <a:buNone/>
            </a:pPr>
            <a:r>
              <a:rPr lang="kk-KZ" sz="2400" b="1" smtClean="0">
                <a:latin typeface="Times New Roman" pitchFamily="18" charset="0"/>
              </a:rPr>
              <a:t>2. Аралық, өткізгіш бөлімі (афференттік талшықтар, нейрондар, қыртысасты орталықтары) - ақпараттарды рецепторлардан ОЖЖ-не жеткізу</a:t>
            </a:r>
          </a:p>
          <a:p>
            <a:pPr eaLnBrk="1" hangingPunct="1">
              <a:buFontTx/>
              <a:buNone/>
            </a:pPr>
            <a:r>
              <a:rPr lang="kk-KZ" sz="2400" b="1" smtClean="0">
                <a:latin typeface="Times New Roman" pitchFamily="18" charset="0"/>
              </a:rPr>
              <a:t>3. Орталық бөлімі (ми қыртысының бөлімдері) -афференттік сигналдарды талдап</a:t>
            </a:r>
            <a:r>
              <a:rPr lang="kk-KZ" sz="2400" smtClean="0">
                <a:latin typeface="Times New Roman" pitchFamily="18" charset="0"/>
              </a:rPr>
              <a:t> </a:t>
            </a:r>
            <a:r>
              <a:rPr lang="kk-KZ" sz="2400" b="1" smtClean="0">
                <a:latin typeface="Times New Roman" pitchFamily="18" charset="0"/>
              </a:rPr>
              <a:t>құрастыру</a:t>
            </a:r>
            <a:endParaRPr lang="ru-RU" sz="2400" b="1" smtClean="0">
              <a:latin typeface="Times New Roman" pitchFamily="18"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468313" y="260350"/>
            <a:ext cx="8229600" cy="1143000"/>
          </a:xfrm>
        </p:spPr>
        <p:txBody>
          <a:bodyPr/>
          <a:lstStyle/>
          <a:p>
            <a:pPr eaLnBrk="1" hangingPunct="1"/>
            <a:r>
              <a:rPr lang="kk-KZ" sz="2800" b="1" smtClean="0">
                <a:latin typeface="Times New Roman" pitchFamily="18" charset="0"/>
              </a:rPr>
              <a:t>Тақырыбы</a:t>
            </a:r>
            <a:r>
              <a:rPr lang="en-US" sz="2800" b="1" smtClean="0">
                <a:latin typeface="Times New Roman" pitchFamily="18" charset="0"/>
              </a:rPr>
              <a:t> </a:t>
            </a:r>
            <a:r>
              <a:rPr lang="kk-KZ" sz="2800" b="1" smtClean="0">
                <a:latin typeface="Times New Roman" pitchFamily="18" charset="0"/>
              </a:rPr>
              <a:t>: “Соматосенсорлық, дәм сезу және иіс сезу талдағыштар“.</a:t>
            </a:r>
            <a:endParaRPr lang="ru-RU" sz="2800" b="1" smtClean="0">
              <a:latin typeface="Times New Roman" pitchFamily="18" charset="0"/>
            </a:endParaRPr>
          </a:p>
        </p:txBody>
      </p:sp>
      <p:sp>
        <p:nvSpPr>
          <p:cNvPr id="30723" name="Rectangle 3"/>
          <p:cNvSpPr>
            <a:spLocks noGrp="1" noChangeArrowheads="1"/>
          </p:cNvSpPr>
          <p:nvPr>
            <p:ph type="body" idx="1"/>
          </p:nvPr>
        </p:nvSpPr>
        <p:spPr>
          <a:xfrm>
            <a:off x="395288" y="1628775"/>
            <a:ext cx="8229600" cy="4525963"/>
          </a:xfrm>
        </p:spPr>
        <p:txBody>
          <a:bodyPr/>
          <a:lstStyle/>
          <a:p>
            <a:pPr algn="ctr" eaLnBrk="1" hangingPunct="1">
              <a:buFontTx/>
              <a:buNone/>
            </a:pPr>
            <a:r>
              <a:rPr lang="kk-KZ" sz="2800" b="1" smtClean="0">
                <a:latin typeface="Times New Roman" pitchFamily="18" charset="0"/>
              </a:rPr>
              <a:t>Жоспары:</a:t>
            </a:r>
          </a:p>
          <a:p>
            <a:pPr eaLnBrk="1" hangingPunct="1">
              <a:buFontTx/>
              <a:buNone/>
            </a:pPr>
            <a:r>
              <a:rPr lang="kk-KZ" sz="2800" b="1" smtClean="0">
                <a:latin typeface="Times New Roman" pitchFamily="18" charset="0"/>
              </a:rPr>
              <a:t>1. Соматосенсорлық талдағышы, бөлімдерінің сипаты.</a:t>
            </a:r>
          </a:p>
          <a:p>
            <a:pPr eaLnBrk="1" hangingPunct="1">
              <a:buFontTx/>
              <a:buNone/>
            </a:pPr>
            <a:r>
              <a:rPr lang="kk-KZ" sz="2800" b="1" smtClean="0">
                <a:latin typeface="Times New Roman" pitchFamily="18" charset="0"/>
              </a:rPr>
              <a:t>2. Дәм сезу талдағышы, бөлімдерінің сипаты.</a:t>
            </a:r>
          </a:p>
          <a:p>
            <a:pPr eaLnBrk="1" hangingPunct="1">
              <a:buFontTx/>
              <a:buNone/>
            </a:pPr>
            <a:r>
              <a:rPr lang="kk-KZ" sz="2800" b="1" smtClean="0">
                <a:latin typeface="Times New Roman" pitchFamily="18" charset="0"/>
              </a:rPr>
              <a:t>3. Дәм сезу теориялары.</a:t>
            </a:r>
          </a:p>
          <a:p>
            <a:pPr eaLnBrk="1" hangingPunct="1">
              <a:buFontTx/>
              <a:buNone/>
            </a:pPr>
            <a:r>
              <a:rPr lang="kk-KZ" sz="2800" b="1" smtClean="0">
                <a:latin typeface="Times New Roman" pitchFamily="18" charset="0"/>
              </a:rPr>
              <a:t>4. Иіс сезу талдағышы, бөлімдері.</a:t>
            </a:r>
            <a:endParaRPr lang="ru-RU" sz="2800" b="1" smtClean="0">
              <a:latin typeface="Times New Roman" pitchFamily="18"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flipV="1">
            <a:off x="457200" y="200025"/>
            <a:ext cx="8229600" cy="74613"/>
          </a:xfrm>
        </p:spPr>
        <p:txBody>
          <a:bodyPr/>
          <a:lstStyle/>
          <a:p>
            <a:pPr eaLnBrk="1" hangingPunct="1"/>
            <a:endParaRPr lang="ru-RU" sz="4000" smtClean="0"/>
          </a:p>
        </p:txBody>
      </p:sp>
      <p:sp>
        <p:nvSpPr>
          <p:cNvPr id="31747" name="Rectangle 3"/>
          <p:cNvSpPr>
            <a:spLocks noGrp="1" noChangeArrowheads="1"/>
          </p:cNvSpPr>
          <p:nvPr>
            <p:ph type="body" sz="half" idx="1"/>
          </p:nvPr>
        </p:nvSpPr>
        <p:spPr>
          <a:xfrm>
            <a:off x="457200" y="228600"/>
            <a:ext cx="4038600" cy="5897563"/>
          </a:xfrm>
        </p:spPr>
        <p:txBody>
          <a:bodyPr/>
          <a:lstStyle/>
          <a:p>
            <a:pPr marL="533400" indent="-533400" eaLnBrk="1" hangingPunct="1">
              <a:lnSpc>
                <a:spcPct val="80000"/>
              </a:lnSpc>
              <a:buFontTx/>
              <a:buNone/>
            </a:pPr>
            <a:r>
              <a:rPr lang="kk-KZ" sz="1600" b="1" smtClean="0">
                <a:latin typeface="Times New Roman" pitchFamily="18" charset="0"/>
              </a:rPr>
              <a:t>1. Соматосенсорлық талдағышы, бөлімдері:</a:t>
            </a:r>
          </a:p>
          <a:p>
            <a:pPr marL="533400" indent="-533400" eaLnBrk="1" hangingPunct="1">
              <a:lnSpc>
                <a:spcPct val="80000"/>
              </a:lnSpc>
              <a:buFontTx/>
              <a:buNone/>
            </a:pPr>
            <a:endParaRPr lang="kk-KZ" sz="1600" b="1" smtClean="0">
              <a:latin typeface="Times New Roman" pitchFamily="18" charset="0"/>
            </a:endParaRPr>
          </a:p>
          <a:p>
            <a:pPr marL="533400" indent="-533400" eaLnBrk="1" hangingPunct="1">
              <a:lnSpc>
                <a:spcPct val="80000"/>
              </a:lnSpc>
              <a:buFontTx/>
              <a:buNone/>
            </a:pPr>
            <a:r>
              <a:rPr lang="kk-KZ" sz="1600" b="1" smtClean="0">
                <a:latin typeface="Times New Roman" pitchFamily="18" charset="0"/>
              </a:rPr>
              <a:t>         Соматосенсорлық талдағыш жүйесі екі түрлі сезім жүйесін біріктіреді. Оларға қозғалыс талдағышы мен тері талдағыштары жатады.</a:t>
            </a:r>
          </a:p>
          <a:p>
            <a:pPr marL="533400" indent="-533400" eaLnBrk="1" hangingPunct="1">
              <a:lnSpc>
                <a:spcPct val="80000"/>
              </a:lnSpc>
              <a:buFontTx/>
              <a:buNone/>
            </a:pPr>
            <a:r>
              <a:rPr lang="kk-KZ" sz="1600" b="1" smtClean="0">
                <a:latin typeface="Times New Roman" pitchFamily="18" charset="0"/>
              </a:rPr>
              <a:t>        Қозғалыс талдағышы тұлға қалпының сақталуы қимылын үйлестіріп, олардың дұрыс, әрі дәлме-дәл орындалуын үздіксіз бақылап отырады.</a:t>
            </a:r>
          </a:p>
          <a:p>
            <a:pPr marL="533400" indent="-533400" eaLnBrk="1" hangingPunct="1">
              <a:lnSpc>
                <a:spcPct val="80000"/>
              </a:lnSpc>
              <a:buFontTx/>
              <a:buNone/>
            </a:pPr>
            <a:r>
              <a:rPr lang="kk-KZ" sz="1600" b="1" smtClean="0">
                <a:latin typeface="Times New Roman" pitchFamily="18" charset="0"/>
              </a:rPr>
              <a:t>        Бұлшықеттер сыртындағы дәнекер қабықшаларда, сіңірлер мен буын қалталарында орналасқан проприорецепторлар бүкіл қозғалыс аппаратының жиырылу немесе босаңсу туралы және солар арқылы тұлғаның кез келген бөлігінің кеңістіктегі қалпын білдіреді.</a:t>
            </a:r>
          </a:p>
          <a:p>
            <a:pPr marL="533400" indent="-533400" eaLnBrk="1" hangingPunct="1">
              <a:lnSpc>
                <a:spcPct val="80000"/>
              </a:lnSpc>
              <a:buFontTx/>
              <a:buNone/>
            </a:pPr>
            <a:r>
              <a:rPr lang="kk-KZ" sz="1600" b="1" smtClean="0">
                <a:latin typeface="Times New Roman" pitchFamily="18" charset="0"/>
              </a:rPr>
              <a:t>       Тері талдағышы - теріде орналасқан көптеген рецепторлар, олар сыртқы ортадан келген тітіркендіргіштер әсерін түйсінуге мүмкіндік береді.</a:t>
            </a:r>
            <a:endParaRPr lang="ru-RU" sz="1600" b="1" smtClean="0">
              <a:latin typeface="Times New Roman" pitchFamily="18" charset="0"/>
            </a:endParaRPr>
          </a:p>
          <a:p>
            <a:pPr marL="533400" indent="-533400" eaLnBrk="1" hangingPunct="1">
              <a:lnSpc>
                <a:spcPct val="80000"/>
              </a:lnSpc>
              <a:buFontTx/>
              <a:buNone/>
            </a:pPr>
            <a:endParaRPr lang="ru-RU" sz="1600" b="1" smtClean="0">
              <a:latin typeface="Times New Roman" pitchFamily="18" charset="0"/>
            </a:endParaRPr>
          </a:p>
        </p:txBody>
      </p:sp>
      <p:pic>
        <p:nvPicPr>
          <p:cNvPr id="31748" name="Picture 4"/>
          <p:cNvPicPr>
            <a:picLocks noChangeAspect="1" noChangeArrowheads="1"/>
          </p:cNvPicPr>
          <p:nvPr>
            <p:ph type="body" sz="half" idx="2"/>
          </p:nvPr>
        </p:nvPicPr>
        <p:blipFill>
          <a:blip r:embed="rId2"/>
          <a:srcRect/>
          <a:stretch>
            <a:fillRect/>
          </a:stretch>
        </p:blipFill>
        <p:spPr>
          <a:xfrm>
            <a:off x="5181600" y="304800"/>
            <a:ext cx="3429000" cy="2743200"/>
          </a:xfrm>
          <a:noFill/>
        </p:spPr>
      </p:pic>
      <p:pic>
        <p:nvPicPr>
          <p:cNvPr id="31749" name="Picture 5"/>
          <p:cNvPicPr>
            <a:picLocks noChangeAspect="1" noChangeArrowheads="1"/>
          </p:cNvPicPr>
          <p:nvPr/>
        </p:nvPicPr>
        <p:blipFill>
          <a:blip r:embed="rId3"/>
          <a:srcRect/>
          <a:stretch>
            <a:fillRect/>
          </a:stretch>
        </p:blipFill>
        <p:spPr bwMode="auto">
          <a:xfrm>
            <a:off x="5257800" y="3352800"/>
            <a:ext cx="3429000" cy="2895600"/>
          </a:xfrm>
          <a:prstGeom prst="rect">
            <a:avLst/>
          </a:prstGeom>
          <a:noFill/>
          <a:ln w="9525">
            <a:no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body" idx="4294967295"/>
          </p:nvPr>
        </p:nvSpPr>
        <p:spPr>
          <a:xfrm>
            <a:off x="179388" y="188913"/>
            <a:ext cx="8713787" cy="6480175"/>
          </a:xfrm>
        </p:spPr>
        <p:txBody>
          <a:bodyPr/>
          <a:lstStyle/>
          <a:p>
            <a:pPr eaLnBrk="1" hangingPunct="1">
              <a:lnSpc>
                <a:spcPct val="90000"/>
              </a:lnSpc>
              <a:buFontTx/>
              <a:buNone/>
            </a:pPr>
            <a:r>
              <a:rPr lang="kk-KZ" sz="2400" b="1" smtClean="0">
                <a:latin typeface="Times New Roman" pitchFamily="18" charset="0"/>
              </a:rPr>
              <a:t>   1. Шеткі бөлімі:</a:t>
            </a:r>
            <a:br>
              <a:rPr lang="kk-KZ" sz="2400" b="1" smtClean="0">
                <a:latin typeface="Times New Roman" pitchFamily="18" charset="0"/>
              </a:rPr>
            </a:br>
            <a:r>
              <a:rPr lang="kk-KZ" sz="2400" b="1" smtClean="0">
                <a:latin typeface="Times New Roman" pitchFamily="18" charset="0"/>
              </a:rPr>
              <a:t>  </a:t>
            </a:r>
            <a:r>
              <a:rPr lang="kk-KZ" sz="2000" b="1" smtClean="0">
                <a:latin typeface="Times New Roman" pitchFamily="18" charset="0"/>
              </a:rPr>
              <a:t>- тері рецепторлары;</a:t>
            </a:r>
            <a:br>
              <a:rPr lang="kk-KZ" sz="2000" b="1" smtClean="0">
                <a:latin typeface="Times New Roman" pitchFamily="18" charset="0"/>
              </a:rPr>
            </a:br>
            <a:r>
              <a:rPr lang="kk-KZ" sz="2000" b="1" smtClean="0">
                <a:latin typeface="Times New Roman" pitchFamily="18" charset="0"/>
              </a:rPr>
              <a:t>  - проприоцепторлар.</a:t>
            </a:r>
          </a:p>
          <a:p>
            <a:pPr algn="ctr" eaLnBrk="1" hangingPunct="1">
              <a:lnSpc>
                <a:spcPct val="90000"/>
              </a:lnSpc>
              <a:buFontTx/>
              <a:buNone/>
            </a:pPr>
            <a:r>
              <a:rPr lang="kk-KZ" sz="2000" b="1" smtClean="0">
                <a:latin typeface="Times New Roman" pitchFamily="18" charset="0"/>
              </a:rPr>
              <a:t/>
            </a:r>
            <a:br>
              <a:rPr lang="kk-KZ" sz="2000" b="1" smtClean="0">
                <a:latin typeface="Times New Roman" pitchFamily="18" charset="0"/>
              </a:rPr>
            </a:br>
            <a:r>
              <a:rPr lang="kk-KZ" sz="2000" b="1" smtClean="0">
                <a:latin typeface="Times New Roman" pitchFamily="18" charset="0"/>
              </a:rPr>
              <a:t>              </a:t>
            </a:r>
            <a:r>
              <a:rPr lang="kk-KZ" sz="2000" b="1" i="1" smtClean="0">
                <a:latin typeface="Times New Roman" pitchFamily="18" charset="0"/>
              </a:rPr>
              <a:t>Тері рецепторлардың түрлері:</a:t>
            </a:r>
          </a:p>
          <a:p>
            <a:pPr eaLnBrk="1" hangingPunct="1">
              <a:lnSpc>
                <a:spcPct val="90000"/>
              </a:lnSpc>
              <a:buFontTx/>
              <a:buChar char="-"/>
            </a:pPr>
            <a:r>
              <a:rPr lang="kk-KZ" sz="2000" b="1" smtClean="0">
                <a:latin typeface="Times New Roman" pitchFamily="18" charset="0"/>
              </a:rPr>
              <a:t>жанасуды (сипап сезуді) қабылдайтын рецепторлар: Меркель дисклері, Мейснер денешіктері;</a:t>
            </a:r>
          </a:p>
          <a:p>
            <a:pPr eaLnBrk="1" hangingPunct="1">
              <a:lnSpc>
                <a:spcPct val="90000"/>
              </a:lnSpc>
              <a:buFontTx/>
              <a:buChar char="-"/>
            </a:pPr>
            <a:r>
              <a:rPr lang="kk-KZ" sz="2000" b="1" smtClean="0">
                <a:latin typeface="Times New Roman" pitchFamily="18" charset="0"/>
              </a:rPr>
              <a:t>қысымды, тербелуді қабылдайтын рецепторлар -Фатер-Пачини денешіктері;</a:t>
            </a:r>
          </a:p>
          <a:p>
            <a:pPr eaLnBrk="1" hangingPunct="1">
              <a:lnSpc>
                <a:spcPct val="90000"/>
              </a:lnSpc>
              <a:buFontTx/>
              <a:buChar char="-"/>
            </a:pPr>
            <a:r>
              <a:rPr lang="kk-KZ" sz="2000" b="1" smtClean="0">
                <a:latin typeface="Times New Roman" pitchFamily="18" charset="0"/>
              </a:rPr>
              <a:t>жылылықты қабылдайтын - Руффини деншіктері;</a:t>
            </a:r>
          </a:p>
          <a:p>
            <a:pPr eaLnBrk="1" hangingPunct="1">
              <a:lnSpc>
                <a:spcPct val="90000"/>
              </a:lnSpc>
              <a:buFontTx/>
              <a:buChar char="-"/>
            </a:pPr>
            <a:r>
              <a:rPr lang="kk-KZ" sz="2000" b="1" smtClean="0">
                <a:latin typeface="Times New Roman" pitchFamily="18" charset="0"/>
              </a:rPr>
              <a:t>суықтықты қабылдайтын - Краузе сауытшалары;</a:t>
            </a:r>
          </a:p>
          <a:p>
            <a:pPr eaLnBrk="1" hangingPunct="1">
              <a:lnSpc>
                <a:spcPct val="90000"/>
              </a:lnSpc>
              <a:buFontTx/>
              <a:buChar char="-"/>
            </a:pPr>
            <a:r>
              <a:rPr lang="kk-KZ" sz="2000" b="1" smtClean="0">
                <a:latin typeface="Times New Roman" pitchFamily="18" charset="0"/>
              </a:rPr>
              <a:t>ауырсынуды сезетін рецепторлар (ноцицепторлар) - бос жүйке ұштары.</a:t>
            </a:r>
          </a:p>
          <a:p>
            <a:pPr algn="ctr" eaLnBrk="1" hangingPunct="1">
              <a:lnSpc>
                <a:spcPct val="90000"/>
              </a:lnSpc>
              <a:buFontTx/>
              <a:buNone/>
            </a:pPr>
            <a:r>
              <a:rPr lang="kk-KZ" sz="2000" b="1" i="1" smtClean="0">
                <a:latin typeface="Times New Roman" pitchFamily="18" charset="0"/>
              </a:rPr>
              <a:t>Проприорецепторлар түрлері:</a:t>
            </a:r>
          </a:p>
          <a:p>
            <a:pPr eaLnBrk="1" hangingPunct="1">
              <a:lnSpc>
                <a:spcPct val="90000"/>
              </a:lnSpc>
              <a:buFontTx/>
              <a:buNone/>
            </a:pPr>
            <a:r>
              <a:rPr lang="kk-KZ" sz="2000" b="1" smtClean="0">
                <a:latin typeface="Times New Roman" pitchFamily="18" charset="0"/>
              </a:rPr>
              <a:t>-  ет ұршығы ішіндегі біріншілей сезімтал жүйке ұштары;</a:t>
            </a:r>
          </a:p>
          <a:p>
            <a:pPr eaLnBrk="1" hangingPunct="1">
              <a:lnSpc>
                <a:spcPct val="90000"/>
              </a:lnSpc>
              <a:buFontTx/>
              <a:buNone/>
            </a:pPr>
            <a:r>
              <a:rPr lang="kk-KZ" sz="2000" b="1" smtClean="0">
                <a:latin typeface="Times New Roman" pitchFamily="18" charset="0"/>
              </a:rPr>
              <a:t>-  ет ұршығы ішіндегі екіншілей сезімтал жүйке ұштары;</a:t>
            </a:r>
          </a:p>
          <a:p>
            <a:pPr eaLnBrk="1" hangingPunct="1">
              <a:lnSpc>
                <a:spcPct val="90000"/>
              </a:lnSpc>
              <a:buFontTx/>
              <a:buNone/>
            </a:pPr>
            <a:r>
              <a:rPr lang="kk-KZ" sz="2000" b="1" smtClean="0">
                <a:latin typeface="Times New Roman" pitchFamily="18" charset="0"/>
              </a:rPr>
              <a:t>-  сіңірдегі Гольджи рецепторлары.</a:t>
            </a:r>
            <a:endParaRPr lang="ru-RU" sz="2000" b="1" smtClean="0">
              <a:latin typeface="Times New Roman" pitchFamily="18" charset="0"/>
            </a:endParaRPr>
          </a:p>
        </p:txBody>
      </p:sp>
      <p:sp>
        <p:nvSpPr>
          <p:cNvPr id="32771" name="Line 3"/>
          <p:cNvSpPr>
            <a:spLocks noChangeShapeType="1"/>
          </p:cNvSpPr>
          <p:nvPr/>
        </p:nvSpPr>
        <p:spPr bwMode="auto">
          <a:xfrm>
            <a:off x="5076825" y="4437063"/>
            <a:ext cx="0" cy="0"/>
          </a:xfrm>
          <a:prstGeom prst="line">
            <a:avLst/>
          </a:prstGeom>
          <a:noFill/>
          <a:ln w="9525">
            <a:solidFill>
              <a:schemeClr val="tx1"/>
            </a:solidFill>
            <a:round/>
            <a:headEnd/>
            <a:tailEnd type="triangle" w="med" len="med"/>
          </a:ln>
          <a:effectLst/>
        </p:spPr>
        <p:txBody>
          <a:bodyPr/>
          <a:lstStyle/>
          <a:p>
            <a:endParaRPr lang="ru-RU"/>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body" idx="4294967295"/>
          </p:nvPr>
        </p:nvSpPr>
        <p:spPr>
          <a:xfrm>
            <a:off x="395288" y="333375"/>
            <a:ext cx="8229600" cy="5832475"/>
          </a:xfrm>
        </p:spPr>
        <p:txBody>
          <a:bodyPr/>
          <a:lstStyle/>
          <a:p>
            <a:pPr eaLnBrk="1" hangingPunct="1">
              <a:buFontTx/>
              <a:buNone/>
            </a:pPr>
            <a:r>
              <a:rPr lang="kk-KZ" b="1" smtClean="0"/>
              <a:t> </a:t>
            </a:r>
            <a:r>
              <a:rPr lang="kk-KZ" sz="2000" b="1" smtClean="0">
                <a:latin typeface="Times New Roman" pitchFamily="18" charset="0"/>
              </a:rPr>
              <a:t>2. Өткізгіш бөлімі</a:t>
            </a:r>
          </a:p>
          <a:p>
            <a:pPr eaLnBrk="1" hangingPunct="1">
              <a:buFontTx/>
              <a:buNone/>
            </a:pPr>
            <a:r>
              <a:rPr lang="kk-KZ" sz="2000" b="1" smtClean="0">
                <a:latin typeface="Times New Roman" pitchFamily="18" charset="0"/>
              </a:rPr>
              <a:t>    Тері рецепторларымен проприрецепторларда пайда болған серпіністер жұлынның екі өткізгіш жолдарымен өтеді: лемниск және жұлын-таламустық сезгіш жолдарымен</a:t>
            </a:r>
          </a:p>
          <a:p>
            <a:pPr eaLnBrk="1" hangingPunct="1">
              <a:buFontTx/>
              <a:buNone/>
            </a:pPr>
            <a:r>
              <a:rPr lang="kk-KZ" sz="2000" b="1" smtClean="0">
                <a:latin typeface="Times New Roman" pitchFamily="18" charset="0"/>
              </a:rPr>
              <a:t> -  Лемниск жолы: терінің (жанасу және қысым сезімдерін) және ет рецепторларының серпіністерін </a:t>
            </a:r>
            <a:r>
              <a:rPr lang="ru-RU" sz="2000" b="1" smtClean="0">
                <a:latin typeface="Times New Roman" pitchFamily="18" charset="0"/>
                <a:sym typeface="Symbol" pitchFamily="18" charset="2"/>
              </a:rPr>
              <a:t></a:t>
            </a:r>
            <a:r>
              <a:rPr lang="kk-KZ" sz="2000" b="1" smtClean="0">
                <a:latin typeface="Times New Roman" pitchFamily="18" charset="0"/>
              </a:rPr>
              <a:t> жұлын түйінінен (1 нейрон) </a:t>
            </a:r>
            <a:r>
              <a:rPr lang="ru-RU" sz="2000" b="1" smtClean="0">
                <a:latin typeface="Times New Roman" pitchFamily="18" charset="0"/>
                <a:sym typeface="Symbol" pitchFamily="18" charset="2"/>
              </a:rPr>
              <a:t></a:t>
            </a:r>
            <a:r>
              <a:rPr lang="kk-KZ" sz="2000" b="1" smtClean="0">
                <a:latin typeface="Times New Roman" pitchFamily="18" charset="0"/>
              </a:rPr>
              <a:t> дорзалды - артқы бағандарынан </a:t>
            </a:r>
            <a:r>
              <a:rPr lang="ru-RU" sz="2000" b="1" smtClean="0">
                <a:latin typeface="Times New Roman" pitchFamily="18" charset="0"/>
                <a:sym typeface="Symbol" pitchFamily="18" charset="2"/>
              </a:rPr>
              <a:t></a:t>
            </a:r>
            <a:r>
              <a:rPr lang="kk-KZ" sz="2000" b="1" smtClean="0">
                <a:latin typeface="Times New Roman" pitchFamily="18" charset="0"/>
              </a:rPr>
              <a:t> сопақша миға (Голля және Бурдах ядроларына), екінші нейроны </a:t>
            </a:r>
            <a:r>
              <a:rPr lang="ru-RU" sz="2000" b="1" smtClean="0">
                <a:latin typeface="Times New Roman" pitchFamily="18" charset="0"/>
                <a:sym typeface="Symbol" pitchFamily="18" charset="2"/>
              </a:rPr>
              <a:t></a:t>
            </a:r>
            <a:r>
              <a:rPr lang="kk-KZ" sz="2000" b="1" smtClean="0">
                <a:latin typeface="Times New Roman" pitchFamily="18" charset="0"/>
              </a:rPr>
              <a:t> қиылыс </a:t>
            </a:r>
            <a:r>
              <a:rPr lang="ru-RU" sz="2000" b="1" smtClean="0">
                <a:latin typeface="Times New Roman" pitchFamily="18" charset="0"/>
                <a:sym typeface="Symbol" pitchFamily="18" charset="2"/>
              </a:rPr>
              <a:t></a:t>
            </a:r>
            <a:r>
              <a:rPr lang="kk-KZ" sz="2000" b="1" smtClean="0">
                <a:latin typeface="Times New Roman" pitchFamily="18" charset="0"/>
              </a:rPr>
              <a:t> таламустың вентральды ядроларында (үшінші нейрондары).</a:t>
            </a:r>
          </a:p>
          <a:p>
            <a:pPr eaLnBrk="1" hangingPunct="1">
              <a:buFontTx/>
              <a:buNone/>
            </a:pPr>
            <a:endParaRPr lang="ru-RU" sz="2000" b="1" smtClean="0">
              <a:latin typeface="Times New Roman" pitchFamily="18" charset="0"/>
            </a:endParaRPr>
          </a:p>
        </p:txBody>
      </p:sp>
      <p:pic>
        <p:nvPicPr>
          <p:cNvPr id="33795" name="Picture 3" descr="Scan10026"/>
          <p:cNvPicPr>
            <a:picLocks noChangeAspect="1" noChangeArrowheads="1"/>
          </p:cNvPicPr>
          <p:nvPr/>
        </p:nvPicPr>
        <p:blipFill>
          <a:blip r:embed="rId2"/>
          <a:srcRect l="23062" t="33723" r="5632" b="46518"/>
          <a:stretch>
            <a:fillRect/>
          </a:stretch>
        </p:blipFill>
        <p:spPr bwMode="auto">
          <a:xfrm>
            <a:off x="395288" y="3716338"/>
            <a:ext cx="8424862" cy="2778125"/>
          </a:xfrm>
          <a:prstGeom prst="rect">
            <a:avLst/>
          </a:prstGeom>
          <a:noFill/>
          <a:ln w="9525">
            <a:no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flipV="1">
            <a:off x="457200" y="193675"/>
            <a:ext cx="8229600" cy="80963"/>
          </a:xfrm>
        </p:spPr>
        <p:txBody>
          <a:bodyPr/>
          <a:lstStyle/>
          <a:p>
            <a:pPr eaLnBrk="1" hangingPunct="1"/>
            <a:endParaRPr lang="ru-RU" sz="4000" smtClean="0"/>
          </a:p>
        </p:txBody>
      </p:sp>
      <p:sp>
        <p:nvSpPr>
          <p:cNvPr id="34819" name="Rectangle 3"/>
          <p:cNvSpPr>
            <a:spLocks noGrp="1" noChangeArrowheads="1"/>
          </p:cNvSpPr>
          <p:nvPr>
            <p:ph type="body" sz="half" idx="1"/>
          </p:nvPr>
        </p:nvSpPr>
        <p:spPr>
          <a:xfrm>
            <a:off x="457200" y="228600"/>
            <a:ext cx="4038600" cy="5897563"/>
          </a:xfrm>
        </p:spPr>
        <p:txBody>
          <a:bodyPr/>
          <a:lstStyle/>
          <a:p>
            <a:pPr eaLnBrk="1" hangingPunct="1">
              <a:lnSpc>
                <a:spcPct val="90000"/>
              </a:lnSpc>
              <a:buFontTx/>
              <a:buNone/>
            </a:pPr>
            <a:endParaRPr lang="ru-RU" sz="1800" b="1" smtClean="0">
              <a:latin typeface="Times New Roman" pitchFamily="18" charset="0"/>
            </a:endParaRPr>
          </a:p>
          <a:p>
            <a:pPr eaLnBrk="1" hangingPunct="1">
              <a:lnSpc>
                <a:spcPct val="90000"/>
              </a:lnSpc>
              <a:buFontTx/>
              <a:buNone/>
            </a:pPr>
            <a:endParaRPr lang="ru-RU" sz="1800" b="1" smtClean="0">
              <a:latin typeface="Times New Roman" pitchFamily="18" charset="0"/>
            </a:endParaRPr>
          </a:p>
          <a:p>
            <a:pPr eaLnBrk="1" hangingPunct="1">
              <a:lnSpc>
                <a:spcPct val="90000"/>
              </a:lnSpc>
              <a:buFontTx/>
              <a:buNone/>
            </a:pPr>
            <a:endParaRPr lang="ru-RU" sz="1800" b="1" smtClean="0">
              <a:latin typeface="Times New Roman" pitchFamily="18" charset="0"/>
            </a:endParaRPr>
          </a:p>
          <a:p>
            <a:pPr eaLnBrk="1" hangingPunct="1">
              <a:lnSpc>
                <a:spcPct val="90000"/>
              </a:lnSpc>
              <a:buFontTx/>
              <a:buNone/>
            </a:pPr>
            <a:endParaRPr lang="ru-RU" sz="1800" b="1" smtClean="0">
              <a:latin typeface="Times New Roman" pitchFamily="18" charset="0"/>
            </a:endParaRPr>
          </a:p>
          <a:p>
            <a:pPr eaLnBrk="1" hangingPunct="1">
              <a:lnSpc>
                <a:spcPct val="90000"/>
              </a:lnSpc>
              <a:buFontTx/>
              <a:buNone/>
            </a:pPr>
            <a:endParaRPr lang="ru-RU" sz="1800" b="1" smtClean="0">
              <a:latin typeface="Times New Roman" pitchFamily="18" charset="0"/>
            </a:endParaRPr>
          </a:p>
        </p:txBody>
      </p:sp>
      <p:sp>
        <p:nvSpPr>
          <p:cNvPr id="34820" name="Rectangle 4"/>
          <p:cNvSpPr>
            <a:spLocks noGrp="1" noChangeArrowheads="1"/>
          </p:cNvSpPr>
          <p:nvPr>
            <p:ph type="body" sz="half" idx="2"/>
          </p:nvPr>
        </p:nvSpPr>
        <p:spPr>
          <a:xfrm>
            <a:off x="8763000" y="1447800"/>
            <a:ext cx="76200" cy="2773363"/>
          </a:xfrm>
        </p:spPr>
        <p:txBody>
          <a:bodyPr/>
          <a:lstStyle/>
          <a:p>
            <a:pPr eaLnBrk="1" hangingPunct="1">
              <a:lnSpc>
                <a:spcPct val="90000"/>
              </a:lnSpc>
            </a:pPr>
            <a:endParaRPr lang="ru-RU" sz="2000" smtClean="0"/>
          </a:p>
        </p:txBody>
      </p:sp>
      <p:pic>
        <p:nvPicPr>
          <p:cNvPr id="34821" name="Picture 5" descr="Scan10026"/>
          <p:cNvPicPr>
            <a:picLocks noChangeAspect="1" noChangeArrowheads="1"/>
          </p:cNvPicPr>
          <p:nvPr/>
        </p:nvPicPr>
        <p:blipFill>
          <a:blip r:embed="rId2"/>
          <a:srcRect l="23062" t="54904" r="3769" b="26346"/>
          <a:stretch>
            <a:fillRect/>
          </a:stretch>
        </p:blipFill>
        <p:spPr bwMode="auto">
          <a:xfrm>
            <a:off x="609600" y="3733800"/>
            <a:ext cx="8153400" cy="2895600"/>
          </a:xfrm>
          <a:prstGeom prst="rect">
            <a:avLst/>
          </a:prstGeom>
          <a:noFill/>
          <a:ln w="9525">
            <a:noFill/>
            <a:miter lim="800000"/>
            <a:headEnd/>
            <a:tailEnd/>
          </a:ln>
        </p:spPr>
      </p:pic>
      <p:pic>
        <p:nvPicPr>
          <p:cNvPr id="34822" name="Picture 6"/>
          <p:cNvPicPr>
            <a:picLocks noChangeAspect="1" noChangeArrowheads="1"/>
          </p:cNvPicPr>
          <p:nvPr/>
        </p:nvPicPr>
        <p:blipFill>
          <a:blip r:embed="rId3"/>
          <a:srcRect/>
          <a:stretch>
            <a:fillRect/>
          </a:stretch>
        </p:blipFill>
        <p:spPr bwMode="auto">
          <a:xfrm>
            <a:off x="4876800" y="304800"/>
            <a:ext cx="3886200" cy="3124200"/>
          </a:xfrm>
          <a:prstGeom prst="rect">
            <a:avLst/>
          </a:prstGeom>
          <a:noFill/>
          <a:ln w="9525">
            <a:noFill/>
            <a:miter lim="800000"/>
            <a:headEnd/>
            <a:tailEnd/>
          </a:ln>
        </p:spPr>
      </p:pic>
      <p:sp>
        <p:nvSpPr>
          <p:cNvPr id="34823" name="Rectangle 7"/>
          <p:cNvSpPr>
            <a:spLocks noChangeArrowheads="1"/>
          </p:cNvSpPr>
          <p:nvPr/>
        </p:nvSpPr>
        <p:spPr bwMode="auto">
          <a:xfrm>
            <a:off x="250825" y="333375"/>
            <a:ext cx="4572000" cy="3387725"/>
          </a:xfrm>
          <a:prstGeom prst="rect">
            <a:avLst/>
          </a:prstGeom>
          <a:noFill/>
          <a:ln w="9525">
            <a:noFill/>
            <a:miter lim="800000"/>
            <a:headEnd/>
            <a:tailEnd/>
          </a:ln>
          <a:effectLst/>
        </p:spPr>
        <p:txBody>
          <a:bodyPr>
            <a:spAutoFit/>
          </a:bodyPr>
          <a:lstStyle/>
          <a:p>
            <a:pPr eaLnBrk="1" hangingPunct="1"/>
            <a:r>
              <a:rPr lang="kk-KZ" b="1"/>
              <a:t>- Жұлын-таламустың жолы:</a:t>
            </a:r>
          </a:p>
          <a:p>
            <a:pPr eaLnBrk="1" hangingPunct="1"/>
            <a:r>
              <a:rPr lang="kk-KZ" b="1"/>
              <a:t>Ауырсыну,температуралық сезімдерінің серпіністері </a:t>
            </a:r>
            <a:r>
              <a:rPr lang="ru-RU">
                <a:sym typeface="Symbol" pitchFamily="18" charset="2"/>
              </a:rPr>
              <a:t></a:t>
            </a:r>
            <a:r>
              <a:rPr lang="kk-KZ" b="1"/>
              <a:t> жұлын түйіннен (бірінші нейроны) </a:t>
            </a:r>
            <a:r>
              <a:rPr lang="ru-RU">
                <a:sym typeface="Symbol" pitchFamily="18" charset="2"/>
              </a:rPr>
              <a:t></a:t>
            </a:r>
            <a:r>
              <a:rPr lang="kk-KZ" b="1"/>
              <a:t> жұлынның артқы мүйіздерінің сұр затында (екінші нейроны ) </a:t>
            </a:r>
            <a:r>
              <a:rPr lang="ru-RU">
                <a:sym typeface="Symbol" pitchFamily="18" charset="2"/>
              </a:rPr>
              <a:t></a:t>
            </a:r>
            <a:r>
              <a:rPr lang="kk-KZ" b="1"/>
              <a:t> жұлын-таламустық жолмен </a:t>
            </a:r>
            <a:r>
              <a:rPr lang="ru-RU">
                <a:sym typeface="Symbol" pitchFamily="18" charset="2"/>
              </a:rPr>
              <a:t></a:t>
            </a:r>
            <a:r>
              <a:rPr lang="kk-KZ" b="1"/>
              <a:t> таламустың вентральды ядроларына (үшінші нейроны) </a:t>
            </a:r>
          </a:p>
          <a:p>
            <a:pPr eaLnBrk="1" hangingPunct="1"/>
            <a:r>
              <a:rPr lang="kk-KZ" b="1"/>
              <a:t>3. Орталық бөлім:</a:t>
            </a:r>
            <a:endParaRPr lang="kk-KZ"/>
          </a:p>
          <a:p>
            <a:pPr eaLnBrk="1" hangingPunct="1"/>
            <a:r>
              <a:rPr lang="kk-KZ" b="1"/>
              <a:t>Үлкен жарты шарлар қыртысының соматосенсорлық</a:t>
            </a:r>
          </a:p>
          <a:p>
            <a:pPr eaLnBrk="1" hangingPunct="1"/>
            <a:r>
              <a:rPr lang="kk-KZ" b="1"/>
              <a:t>аймағы -(артқы орталық қатпар)</a:t>
            </a:r>
            <a:endParaRPr lang="ru-RU" b="1"/>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457200" y="260350"/>
            <a:ext cx="8229600" cy="504825"/>
          </a:xfrm>
        </p:spPr>
        <p:txBody>
          <a:bodyPr/>
          <a:lstStyle/>
          <a:p>
            <a:pPr eaLnBrk="1" hangingPunct="1"/>
            <a:r>
              <a:rPr lang="kk-KZ" sz="2200" b="1" smtClean="0">
                <a:latin typeface="Times New Roman" pitchFamily="18" charset="0"/>
              </a:rPr>
              <a:t>Дәм сезу талдағышы, бөлімдері</a:t>
            </a:r>
            <a:endParaRPr lang="ru-RU" sz="2200" b="1" smtClean="0">
              <a:latin typeface="Times New Roman" pitchFamily="18" charset="0"/>
            </a:endParaRPr>
          </a:p>
        </p:txBody>
      </p:sp>
      <p:sp>
        <p:nvSpPr>
          <p:cNvPr id="35843" name="Rectangle 3"/>
          <p:cNvSpPr>
            <a:spLocks noGrp="1" noChangeArrowheads="1"/>
          </p:cNvSpPr>
          <p:nvPr>
            <p:ph type="body" idx="1"/>
          </p:nvPr>
        </p:nvSpPr>
        <p:spPr>
          <a:xfrm>
            <a:off x="457200" y="765175"/>
            <a:ext cx="8229600" cy="5832475"/>
          </a:xfrm>
        </p:spPr>
        <p:txBody>
          <a:bodyPr/>
          <a:lstStyle/>
          <a:p>
            <a:pPr algn="ctr" eaLnBrk="1" hangingPunct="1">
              <a:buFontTx/>
              <a:buNone/>
            </a:pPr>
            <a:r>
              <a:rPr lang="kk-KZ" b="1" smtClean="0">
                <a:latin typeface="Times New Roman" pitchFamily="18" charset="0"/>
              </a:rPr>
              <a:t>    </a:t>
            </a:r>
            <a:r>
              <a:rPr lang="kk-KZ" sz="1800" b="1" smtClean="0">
                <a:latin typeface="Times New Roman" pitchFamily="18" charset="0"/>
              </a:rPr>
              <a:t>1.</a:t>
            </a:r>
            <a:r>
              <a:rPr lang="kk-KZ" sz="1800" b="1" smtClean="0"/>
              <a:t> </a:t>
            </a:r>
            <a:r>
              <a:rPr lang="kk-KZ" sz="1800" b="1" smtClean="0">
                <a:latin typeface="Times New Roman" pitchFamily="18" charset="0"/>
              </a:rPr>
              <a:t>Шеткі бөлімі:</a:t>
            </a:r>
          </a:p>
          <a:p>
            <a:pPr eaLnBrk="1" hangingPunct="1">
              <a:buFontTx/>
              <a:buNone/>
            </a:pPr>
            <a:r>
              <a:rPr lang="kk-KZ" sz="1800" b="1" smtClean="0">
                <a:latin typeface="Times New Roman" pitchFamily="18" charset="0"/>
              </a:rPr>
              <a:t>  Дәм рецепторлары - дәм сезу баданалары олардың  әрбіреуі - 2-6 қабылдағыш және тірек жасушалардан құрылады.</a:t>
            </a:r>
          </a:p>
          <a:p>
            <a:pPr eaLnBrk="1" hangingPunct="1">
              <a:buFontTx/>
              <a:buNone/>
            </a:pPr>
            <a:r>
              <a:rPr lang="kk-KZ" sz="1800" b="1" smtClean="0">
                <a:latin typeface="Times New Roman" pitchFamily="18" charset="0"/>
              </a:rPr>
              <a:t>   Рецепторлық дәм клеткасының ұзындығы 10-20 мкм,</a:t>
            </a:r>
          </a:p>
          <a:p>
            <a:pPr eaLnBrk="1" hangingPunct="1">
              <a:buFontTx/>
              <a:buNone/>
            </a:pPr>
            <a:r>
              <a:rPr lang="kk-KZ" sz="1800" b="1" smtClean="0">
                <a:latin typeface="Times New Roman" pitchFamily="18" charset="0"/>
              </a:rPr>
              <a:t>   Көлденеңі - 3-4 мкм, жоғарғы саңылауға қараған ұшында өте жіңішке 0,1-</a:t>
            </a:r>
          </a:p>
          <a:p>
            <a:pPr eaLnBrk="1" hangingPunct="1">
              <a:buFontTx/>
              <a:buNone/>
            </a:pPr>
            <a:r>
              <a:rPr lang="kk-KZ" sz="1800" b="1" smtClean="0">
                <a:latin typeface="Times New Roman" pitchFamily="18" charset="0"/>
              </a:rPr>
              <a:t>   0,2 мкм-дей түктері болады.</a:t>
            </a:r>
          </a:p>
          <a:p>
            <a:pPr eaLnBrk="1" hangingPunct="1">
              <a:buFontTx/>
              <a:buNone/>
            </a:pPr>
            <a:r>
              <a:rPr lang="kk-KZ" sz="1800" b="1" smtClean="0">
                <a:latin typeface="Times New Roman" pitchFamily="18" charset="0"/>
              </a:rPr>
              <a:t>      Дәм баданалары орналасқан дәм емізікшелердің үш түрін ажыратады: саңырауқұлақ тәрізді, науа тәрізді және жапырақ тәрізді. Дәм рецепцияның зонасы: тілдің емізікшелерінде, жұмсақ таңдайда, тілше мен жұтқыншақтың артқы жағында, көмекейде (бадамшаларда).</a:t>
            </a:r>
          </a:p>
          <a:p>
            <a:pPr eaLnBrk="1" hangingPunct="1">
              <a:buFontTx/>
              <a:buNone/>
            </a:pPr>
            <a:r>
              <a:rPr lang="kk-KZ" sz="1800" b="1" smtClean="0">
                <a:latin typeface="Times New Roman" pitchFamily="18" charset="0"/>
              </a:rPr>
              <a:t> Дәм рецепторларының ең көп орналасқан жерлері –тілдің  ұшы,бүйірлері</a:t>
            </a:r>
          </a:p>
          <a:p>
            <a:pPr eaLnBrk="1" hangingPunct="1">
              <a:buFontTx/>
              <a:buNone/>
            </a:pPr>
            <a:r>
              <a:rPr lang="kk-KZ" sz="1800" b="1" smtClean="0">
                <a:latin typeface="Times New Roman" pitchFamily="18" charset="0"/>
              </a:rPr>
              <a:t>және түбі.</a:t>
            </a:r>
          </a:p>
          <a:p>
            <a:pPr eaLnBrk="1" hangingPunct="1">
              <a:buFontTx/>
              <a:buNone/>
            </a:pPr>
            <a:r>
              <a:rPr lang="kk-KZ" sz="1800" b="1" smtClean="0">
                <a:latin typeface="Times New Roman" pitchFamily="18" charset="0"/>
              </a:rPr>
              <a:t>Дәм қабылдағыштары төрт түрлі дәмді сезеді: </a:t>
            </a:r>
          </a:p>
          <a:p>
            <a:pPr eaLnBrk="1" hangingPunct="1">
              <a:buFontTx/>
              <a:buNone/>
            </a:pPr>
            <a:r>
              <a:rPr lang="kk-KZ" sz="1800" b="1" smtClean="0">
                <a:latin typeface="Times New Roman" pitchFamily="18" charset="0"/>
              </a:rPr>
              <a:t>тәтті, ащы, қышқыл, тұзды.</a:t>
            </a:r>
          </a:p>
          <a:p>
            <a:pPr eaLnBrk="1" hangingPunct="1">
              <a:buFontTx/>
              <a:buNone/>
            </a:pPr>
            <a:r>
              <a:rPr lang="kk-KZ" sz="1800" b="1" smtClean="0">
                <a:latin typeface="Times New Roman" pitchFamily="18" charset="0"/>
              </a:rPr>
              <a:t>Тілдің түбі – ащыны</a:t>
            </a:r>
          </a:p>
          <a:p>
            <a:pPr eaLnBrk="1" hangingPunct="1">
              <a:buFontTx/>
              <a:buNone/>
            </a:pPr>
            <a:r>
              <a:rPr lang="kk-KZ" sz="1800" b="1" smtClean="0">
                <a:latin typeface="Times New Roman" pitchFamily="18" charset="0"/>
              </a:rPr>
              <a:t> ұшы - тәттіні</a:t>
            </a:r>
          </a:p>
          <a:p>
            <a:pPr eaLnBrk="1" hangingPunct="1">
              <a:buFontTx/>
              <a:buNone/>
            </a:pPr>
            <a:r>
              <a:rPr lang="kk-KZ" sz="1800" b="1" smtClean="0">
                <a:latin typeface="Times New Roman" pitchFamily="18" charset="0"/>
              </a:rPr>
              <a:t>бүйірлері – қышқылды және тұзды.</a:t>
            </a:r>
            <a:endParaRPr lang="ru-RU" sz="1800" b="1" smtClean="0">
              <a:latin typeface="Times New Roman" pitchFamily="18" charset="0"/>
            </a:endParaRPr>
          </a:p>
        </p:txBody>
      </p:sp>
      <p:pic>
        <p:nvPicPr>
          <p:cNvPr id="35844" name="Picture 4"/>
          <p:cNvPicPr>
            <a:picLocks noChangeAspect="1" noChangeArrowheads="1"/>
          </p:cNvPicPr>
          <p:nvPr/>
        </p:nvPicPr>
        <p:blipFill>
          <a:blip r:embed="rId2"/>
          <a:srcRect/>
          <a:stretch>
            <a:fillRect/>
          </a:stretch>
        </p:blipFill>
        <p:spPr bwMode="auto">
          <a:xfrm>
            <a:off x="4427538" y="5013325"/>
            <a:ext cx="2425700" cy="1655763"/>
          </a:xfrm>
          <a:prstGeom prst="rect">
            <a:avLst/>
          </a:prstGeom>
          <a:noFill/>
          <a:ln w="9525">
            <a:noFill/>
            <a:miter lim="800000"/>
            <a:headEnd/>
            <a:tailEnd/>
          </a:ln>
        </p:spPr>
      </p:pic>
      <p:pic>
        <p:nvPicPr>
          <p:cNvPr id="35845" name="Picture 5"/>
          <p:cNvPicPr>
            <a:picLocks noChangeAspect="1" noChangeArrowheads="1"/>
          </p:cNvPicPr>
          <p:nvPr/>
        </p:nvPicPr>
        <p:blipFill>
          <a:blip r:embed="rId3"/>
          <a:srcRect/>
          <a:stretch>
            <a:fillRect/>
          </a:stretch>
        </p:blipFill>
        <p:spPr bwMode="auto">
          <a:xfrm>
            <a:off x="7010400" y="4437063"/>
            <a:ext cx="1905000" cy="2160587"/>
          </a:xfrm>
          <a:prstGeom prst="rect">
            <a:avLst/>
          </a:prstGeom>
          <a:noFill/>
          <a:ln w="9525">
            <a:no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body" idx="4294967295"/>
          </p:nvPr>
        </p:nvSpPr>
        <p:spPr>
          <a:xfrm>
            <a:off x="395288" y="620713"/>
            <a:ext cx="8229600" cy="6237287"/>
          </a:xfrm>
        </p:spPr>
        <p:txBody>
          <a:bodyPr/>
          <a:lstStyle/>
          <a:p>
            <a:pPr algn="ctr" eaLnBrk="1" hangingPunct="1">
              <a:buFontTx/>
              <a:buNone/>
            </a:pPr>
            <a:r>
              <a:rPr lang="kk-KZ" sz="2400" b="1" smtClean="0"/>
              <a:t> </a:t>
            </a:r>
            <a:r>
              <a:rPr lang="kk-KZ" sz="2400" b="1" smtClean="0">
                <a:latin typeface="Times New Roman" pitchFamily="18" charset="0"/>
              </a:rPr>
              <a:t>2. Өткізгіш бөлімі: </a:t>
            </a:r>
          </a:p>
          <a:p>
            <a:pPr eaLnBrk="1" hangingPunct="1">
              <a:buFontTx/>
              <a:buNone/>
            </a:pPr>
            <a:r>
              <a:rPr lang="kk-KZ" sz="2400" b="1" smtClean="0">
                <a:latin typeface="Times New Roman" pitchFamily="18" charset="0"/>
              </a:rPr>
              <a:t>    Дәм баданасынан 2-4 сезгіштік жүйке талшықтары шығып тіл жұтқыншақ (</a:t>
            </a:r>
            <a:r>
              <a:rPr lang="en-US" sz="2400" b="1" smtClean="0">
                <a:latin typeface="Times New Roman" pitchFamily="18" charset="0"/>
              </a:rPr>
              <a:t>IX</a:t>
            </a:r>
            <a:r>
              <a:rPr lang="kk-KZ" sz="2400" b="1" smtClean="0">
                <a:latin typeface="Times New Roman" pitchFamily="18" charset="0"/>
              </a:rPr>
              <a:t>), бет (</a:t>
            </a:r>
            <a:r>
              <a:rPr lang="en-US" sz="2400" b="1" smtClean="0">
                <a:latin typeface="Times New Roman" pitchFamily="18" charset="0"/>
              </a:rPr>
              <a:t>VII</a:t>
            </a:r>
            <a:r>
              <a:rPr lang="kk-KZ" sz="2400" b="1" smtClean="0">
                <a:latin typeface="Times New Roman" pitchFamily="18" charset="0"/>
              </a:rPr>
              <a:t>) жүйкенің талшығы құрамында (дабыл шегі) </a:t>
            </a:r>
            <a:r>
              <a:rPr lang="ru-RU" altLang="ko-KR" sz="2400" smtClean="0">
                <a:latin typeface="Times New Roman" pitchFamily="18" charset="0"/>
                <a:sym typeface="Symbol" pitchFamily="18" charset="2"/>
              </a:rPr>
              <a:t></a:t>
            </a:r>
            <a:r>
              <a:rPr lang="kk-KZ" sz="2400" b="1" smtClean="0">
                <a:latin typeface="Times New Roman" pitchFamily="18" charset="0"/>
              </a:rPr>
              <a:t> сопақша мидың ядросы </a:t>
            </a:r>
            <a:r>
              <a:rPr lang="en-US" sz="2400" b="1" smtClean="0">
                <a:latin typeface="Times New Roman" pitchFamily="18" charset="0"/>
              </a:rPr>
              <a:t>tractus solitaris</a:t>
            </a:r>
            <a:r>
              <a:rPr lang="kk-KZ" sz="2400" b="1" smtClean="0">
                <a:latin typeface="Times New Roman" pitchFamily="18" charset="0"/>
              </a:rPr>
              <a:t> (1 нейроны) </a:t>
            </a:r>
            <a:r>
              <a:rPr lang="ru-RU" altLang="ko-KR" sz="2400" smtClean="0">
                <a:latin typeface="Times New Roman" pitchFamily="18" charset="0"/>
                <a:sym typeface="Symbol" pitchFamily="18" charset="2"/>
              </a:rPr>
              <a:t></a:t>
            </a:r>
            <a:r>
              <a:rPr lang="kk-KZ" sz="2400" b="1" smtClean="0">
                <a:latin typeface="Times New Roman" pitchFamily="18" charset="0"/>
              </a:rPr>
              <a:t> ми бағанының жалғыз будасына (2 нейрон) келеді. Одан шыққан екінші нейрондар ішкі ілмектің құрамында таламусқа жетеді (3 нейрон).</a:t>
            </a:r>
          </a:p>
          <a:p>
            <a:pPr algn="ctr" eaLnBrk="1" hangingPunct="1">
              <a:buFontTx/>
              <a:buNone/>
            </a:pPr>
            <a:endParaRPr lang="en-US" sz="2400" b="1" smtClean="0">
              <a:latin typeface="Times New Roman" pitchFamily="18" charset="0"/>
            </a:endParaRPr>
          </a:p>
          <a:p>
            <a:pPr algn="ctr" eaLnBrk="1" hangingPunct="1">
              <a:buFontTx/>
              <a:buNone/>
            </a:pPr>
            <a:r>
              <a:rPr lang="kk-KZ" sz="2400" b="1" smtClean="0">
                <a:latin typeface="Times New Roman" pitchFamily="18" charset="0"/>
              </a:rPr>
              <a:t>3. Орталық бөлім:</a:t>
            </a:r>
          </a:p>
          <a:p>
            <a:pPr eaLnBrk="1" hangingPunct="1">
              <a:buFontTx/>
              <a:buNone/>
            </a:pPr>
            <a:r>
              <a:rPr lang="kk-KZ" sz="2400" b="1" smtClean="0">
                <a:latin typeface="Times New Roman" pitchFamily="18" charset="0"/>
              </a:rPr>
              <a:t>Ми қыртысының артқы орталық қатпарының төменгі жағында - дәм сезу орталығына барады (Сильвий сайы).</a:t>
            </a:r>
            <a:endParaRPr lang="ru-RU" sz="2400" b="1" smtClean="0">
              <a:latin typeface="Times New Roman" pitchFamily="18"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4" descr="Scan10001"/>
          <p:cNvPicPr>
            <a:picLocks noChangeAspect="1" noChangeArrowheads="1"/>
          </p:cNvPicPr>
          <p:nvPr/>
        </p:nvPicPr>
        <p:blipFill>
          <a:blip r:embed="rId2"/>
          <a:srcRect l="8853" t="3288" r="5719" b="30342"/>
          <a:stretch>
            <a:fillRect/>
          </a:stretch>
        </p:blipFill>
        <p:spPr bwMode="auto">
          <a:xfrm>
            <a:off x="1219200" y="404813"/>
            <a:ext cx="6592888" cy="5761037"/>
          </a:xfrm>
          <a:prstGeom prst="rect">
            <a:avLst/>
          </a:prstGeom>
          <a:noFill/>
          <a:ln w="9525">
            <a:noFill/>
            <a:miter lim="800000"/>
            <a:headEnd/>
            <a:tailEnd/>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457200" y="274638"/>
            <a:ext cx="8229600" cy="561975"/>
          </a:xfrm>
        </p:spPr>
        <p:txBody>
          <a:bodyPr/>
          <a:lstStyle/>
          <a:p>
            <a:pPr eaLnBrk="1" hangingPunct="1"/>
            <a:r>
              <a:rPr lang="kk-KZ" sz="2400" b="1" smtClean="0">
                <a:latin typeface="Times New Roman" pitchFamily="18" charset="0"/>
              </a:rPr>
              <a:t>3. Дәм рецепцияның теориялары:</a:t>
            </a:r>
            <a:endParaRPr lang="ru-RU" sz="2400" b="1" smtClean="0">
              <a:latin typeface="Times New Roman" pitchFamily="18" charset="0"/>
            </a:endParaRPr>
          </a:p>
        </p:txBody>
      </p:sp>
      <p:sp>
        <p:nvSpPr>
          <p:cNvPr id="38915" name="Rectangle 3"/>
          <p:cNvSpPr>
            <a:spLocks noGrp="1" noChangeArrowheads="1"/>
          </p:cNvSpPr>
          <p:nvPr>
            <p:ph type="body" idx="1"/>
          </p:nvPr>
        </p:nvSpPr>
        <p:spPr>
          <a:xfrm>
            <a:off x="323850" y="981075"/>
            <a:ext cx="8229600" cy="5400675"/>
          </a:xfrm>
        </p:spPr>
        <p:txBody>
          <a:bodyPr/>
          <a:lstStyle/>
          <a:p>
            <a:pPr marL="609600" indent="-609600" eaLnBrk="1" hangingPunct="1">
              <a:buFontTx/>
              <a:buNone/>
            </a:pPr>
            <a:r>
              <a:rPr lang="kk-KZ" sz="2000" b="1" smtClean="0">
                <a:latin typeface="Times New Roman" pitchFamily="18" charset="0"/>
              </a:rPr>
              <a:t>1. Ферменттік теория:</a:t>
            </a:r>
          </a:p>
          <a:p>
            <a:pPr marL="609600" indent="-609600" eaLnBrk="1" hangingPunct="1">
              <a:buFontTx/>
              <a:buNone/>
            </a:pPr>
            <a:r>
              <a:rPr lang="kk-KZ" sz="2000" b="1" smtClean="0">
                <a:latin typeface="Times New Roman" pitchFamily="18" charset="0"/>
              </a:rPr>
              <a:t>    Дәм рецепторларының құрамындағы ферменттерінің</a:t>
            </a:r>
          </a:p>
          <a:p>
            <a:pPr marL="609600" indent="-609600" eaLnBrk="1" hangingPunct="1">
              <a:buFontTx/>
              <a:buNone/>
            </a:pPr>
            <a:r>
              <a:rPr lang="kk-KZ" sz="2000" b="1" smtClean="0">
                <a:latin typeface="Times New Roman" pitchFamily="18" charset="0"/>
              </a:rPr>
              <a:t>    белсенділігіне байланысты. </a:t>
            </a:r>
          </a:p>
          <a:p>
            <a:pPr marL="609600" indent="-609600" eaLnBrk="1" hangingPunct="1">
              <a:buFontTx/>
              <a:buNone/>
            </a:pPr>
            <a:r>
              <a:rPr lang="kk-KZ" sz="2000" b="1" smtClean="0">
                <a:latin typeface="Times New Roman" pitchFamily="18" charset="0"/>
              </a:rPr>
              <a:t>    Әртүрлі дәмді заттар ферменттердің белгілі біреуіне </a:t>
            </a:r>
          </a:p>
          <a:p>
            <a:pPr marL="609600" indent="-609600" eaLnBrk="1" hangingPunct="1">
              <a:buFontTx/>
              <a:buNone/>
            </a:pPr>
            <a:r>
              <a:rPr lang="kk-KZ" sz="2000" b="1" smtClean="0">
                <a:latin typeface="Times New Roman" pitchFamily="18" charset="0"/>
              </a:rPr>
              <a:t>    ғана әсер етіп, дәм рецепторларын қоздырады</a:t>
            </a:r>
          </a:p>
          <a:p>
            <a:pPr marL="609600" indent="-609600" eaLnBrk="1" hangingPunct="1">
              <a:buFontTx/>
              <a:buNone/>
            </a:pPr>
            <a:r>
              <a:rPr lang="kk-KZ" sz="2000" b="1" smtClean="0">
                <a:latin typeface="Times New Roman" pitchFamily="18" charset="0"/>
              </a:rPr>
              <a:t>2. Мембраналық теория:</a:t>
            </a:r>
          </a:p>
          <a:p>
            <a:pPr marL="609600" indent="-609600" eaLnBrk="1" hangingPunct="1">
              <a:buFontTx/>
              <a:buNone/>
            </a:pPr>
            <a:r>
              <a:rPr lang="kk-KZ" sz="2000" b="1" smtClean="0">
                <a:latin typeface="Times New Roman" pitchFamily="18" charset="0"/>
              </a:rPr>
              <a:t>         Дәм клеткаларының мембраналарында әртүрлі дәмді заттарды таңдамалы түрде сіңіретін (адсорбциялатып) арнайы </a:t>
            </a:r>
            <a:r>
              <a:rPr lang="kk-KZ" sz="2000" b="1" u="sng" smtClean="0">
                <a:latin typeface="Times New Roman" pitchFamily="18" charset="0"/>
              </a:rPr>
              <a:t>активті орталықтар бар</a:t>
            </a:r>
            <a:r>
              <a:rPr lang="kk-KZ" sz="2000" b="1" smtClean="0">
                <a:latin typeface="Times New Roman" pitchFamily="18" charset="0"/>
              </a:rPr>
              <a:t>, олар рецепторлық жасушалардың түктерінде орналасады. Дәмді заттар-рецепторлық клетканың мембранасындағы- рецепторлармен байланысады.  Рецепторлық белок тізбегінің арнайы - активті орталығында дәмді заттың молекулалары адсорбцияланады. Байланысу нәтижесінде - белоктың құрылысы өзгереді, мембраналық иондық каналдар ашылады, мембрана деполяризацияланады, рецепторлық потенциал туады.</a:t>
            </a:r>
            <a:endParaRPr lang="ru-RU" sz="1800" b="1" smtClean="0">
              <a:latin typeface="Times New Roman" pitchFamily="18"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457200" y="274638"/>
            <a:ext cx="8229600" cy="561975"/>
          </a:xfrm>
        </p:spPr>
        <p:txBody>
          <a:bodyPr/>
          <a:lstStyle/>
          <a:p>
            <a:pPr eaLnBrk="1" hangingPunct="1"/>
            <a:r>
              <a:rPr lang="kk-KZ" sz="2800" b="1" smtClean="0">
                <a:latin typeface="Times New Roman" pitchFamily="18" charset="0"/>
              </a:rPr>
              <a:t>4. Иіс сезу талдағыш, оның бөлімдері:</a:t>
            </a:r>
            <a:endParaRPr lang="ru-RU" sz="2800" b="1" smtClean="0">
              <a:latin typeface="Times New Roman" pitchFamily="18" charset="0"/>
            </a:endParaRPr>
          </a:p>
        </p:txBody>
      </p:sp>
      <p:sp>
        <p:nvSpPr>
          <p:cNvPr id="39939" name="Rectangle 3"/>
          <p:cNvSpPr>
            <a:spLocks noGrp="1" noChangeArrowheads="1"/>
          </p:cNvSpPr>
          <p:nvPr>
            <p:ph type="body" idx="1"/>
          </p:nvPr>
        </p:nvSpPr>
        <p:spPr>
          <a:xfrm>
            <a:off x="457200" y="1052513"/>
            <a:ext cx="8229600" cy="5545137"/>
          </a:xfrm>
        </p:spPr>
        <p:txBody>
          <a:bodyPr/>
          <a:lstStyle/>
          <a:p>
            <a:pPr marL="609600" indent="-609600" eaLnBrk="1" hangingPunct="1">
              <a:lnSpc>
                <a:spcPct val="80000"/>
              </a:lnSpc>
              <a:buFontTx/>
              <a:buNone/>
            </a:pPr>
            <a:r>
              <a:rPr lang="kk-KZ" sz="2400" b="1" smtClean="0">
                <a:latin typeface="Times New Roman" pitchFamily="18" charset="0"/>
              </a:rPr>
              <a:t>1. Шеткі бөлімі - иіс сезім жүйесінің рецепторлары мұрынның жоғарғы кеуілдерінде орналасады – иіс эпителийі.</a:t>
            </a:r>
          </a:p>
          <a:p>
            <a:pPr marL="609600" indent="-609600" eaLnBrk="1" hangingPunct="1">
              <a:lnSpc>
                <a:spcPct val="80000"/>
              </a:lnSpc>
              <a:buFontTx/>
              <a:buNone/>
            </a:pPr>
            <a:r>
              <a:rPr lang="kk-KZ" sz="2400" b="1" smtClean="0">
                <a:latin typeface="Times New Roman" pitchFamily="18" charset="0"/>
              </a:rPr>
              <a:t>Иіс рецепторлары – биполярлық жасушалар:</a:t>
            </a:r>
          </a:p>
          <a:p>
            <a:pPr marL="609600" indent="-609600" eaLnBrk="1" hangingPunct="1">
              <a:lnSpc>
                <a:spcPct val="80000"/>
              </a:lnSpc>
              <a:buFontTx/>
              <a:buChar char="-"/>
            </a:pPr>
            <a:r>
              <a:rPr lang="kk-KZ" sz="2400" b="1" smtClean="0">
                <a:latin typeface="Times New Roman" pitchFamily="18" charset="0"/>
              </a:rPr>
              <a:t>Жоғарғы жағынан иіс буылтығымен кірпікшелері шығып тұрады;</a:t>
            </a:r>
          </a:p>
          <a:p>
            <a:pPr marL="609600" indent="-609600" eaLnBrk="1" hangingPunct="1">
              <a:lnSpc>
                <a:spcPct val="80000"/>
              </a:lnSpc>
              <a:buFontTx/>
              <a:buChar char="-"/>
            </a:pPr>
            <a:r>
              <a:rPr lang="kk-KZ" sz="2400" b="1" smtClean="0">
                <a:latin typeface="Times New Roman" pitchFamily="18" charset="0"/>
              </a:rPr>
              <a:t>Иіс кірпікшелері арнайы бездер түзетін суықтыққа малынып тұрады;</a:t>
            </a:r>
          </a:p>
          <a:p>
            <a:pPr marL="609600" indent="-609600" eaLnBrk="1" hangingPunct="1">
              <a:lnSpc>
                <a:spcPct val="80000"/>
              </a:lnSpc>
              <a:buFontTx/>
              <a:buChar char="-"/>
            </a:pPr>
            <a:r>
              <a:rPr lang="kk-KZ" sz="2400" b="1" smtClean="0">
                <a:latin typeface="Times New Roman" pitchFamily="18" charset="0"/>
              </a:rPr>
              <a:t>Рецептор жасушалары негізінен миелинсіз аксондар шығады. Рецепторлық аксон талшықтары иіс жүйкесін құрады.</a:t>
            </a:r>
            <a:endParaRPr lang="ru-RU" sz="2400" b="1" smtClean="0">
              <a:latin typeface="Times New Roman" pitchFamily="18" charset="0"/>
            </a:endParaRPr>
          </a:p>
        </p:txBody>
      </p:sp>
      <p:pic>
        <p:nvPicPr>
          <p:cNvPr id="39940" name="Picture 4"/>
          <p:cNvPicPr>
            <a:picLocks noChangeAspect="1" noChangeArrowheads="1"/>
          </p:cNvPicPr>
          <p:nvPr/>
        </p:nvPicPr>
        <p:blipFill>
          <a:blip r:embed="rId2"/>
          <a:srcRect/>
          <a:stretch>
            <a:fillRect/>
          </a:stretch>
        </p:blipFill>
        <p:spPr bwMode="auto">
          <a:xfrm>
            <a:off x="3851275" y="4365625"/>
            <a:ext cx="3384550" cy="2303463"/>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Scan10016"/>
          <p:cNvPicPr>
            <a:picLocks noChangeAspect="1" noChangeArrowheads="1"/>
          </p:cNvPicPr>
          <p:nvPr>
            <p:ph/>
          </p:nvPr>
        </p:nvPicPr>
        <p:blipFill>
          <a:blip r:embed="rId2"/>
          <a:srcRect l="11276" t="32416" r="5844" b="15051"/>
          <a:stretch>
            <a:fillRect/>
          </a:stretch>
        </p:blipFill>
        <p:spPr>
          <a:xfrm>
            <a:off x="684213" y="381000"/>
            <a:ext cx="7559675" cy="5851525"/>
          </a:xfr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body" idx="4294967295"/>
          </p:nvPr>
        </p:nvSpPr>
        <p:spPr>
          <a:xfrm>
            <a:off x="0" y="0"/>
            <a:ext cx="9144000" cy="6858000"/>
          </a:xfrm>
        </p:spPr>
        <p:txBody>
          <a:bodyPr/>
          <a:lstStyle/>
          <a:p>
            <a:pPr eaLnBrk="1" hangingPunct="1">
              <a:buFontTx/>
              <a:buNone/>
            </a:pPr>
            <a:r>
              <a:rPr lang="kk-KZ" sz="4000" b="1" smtClean="0"/>
              <a:t> </a:t>
            </a:r>
            <a:r>
              <a:rPr lang="kk-KZ" b="1" smtClean="0">
                <a:latin typeface="Times New Roman" pitchFamily="18" charset="0"/>
              </a:rPr>
              <a:t>2. Өткізгіш бөлімі:</a:t>
            </a:r>
          </a:p>
          <a:p>
            <a:pPr eaLnBrk="1" hangingPunct="1">
              <a:buFontTx/>
              <a:buNone/>
            </a:pPr>
            <a:r>
              <a:rPr lang="kk-KZ" b="1" smtClean="0">
                <a:latin typeface="Times New Roman" pitchFamily="18" charset="0"/>
              </a:rPr>
              <a:t>     Иіс жүйке талшықтары торлы сүйекті тесіп өтіп алдыңғы мидың иіс пиязшасына жетеді (2 нейрон) </a:t>
            </a:r>
            <a:r>
              <a:rPr lang="ru-RU" smtClean="0">
                <a:latin typeface="Times New Roman" pitchFamily="18" charset="0"/>
                <a:sym typeface="Symbol" pitchFamily="18" charset="2"/>
              </a:rPr>
              <a:t></a:t>
            </a:r>
            <a:r>
              <a:rPr lang="kk-KZ" b="1" smtClean="0">
                <a:latin typeface="Times New Roman" pitchFamily="18" charset="0"/>
              </a:rPr>
              <a:t> иіс трактысымен (</a:t>
            </a:r>
            <a:r>
              <a:rPr lang="en-US" b="1" smtClean="0">
                <a:latin typeface="Times New Roman" pitchFamily="18" charset="0"/>
              </a:rPr>
              <a:t>traktus olfactorius</a:t>
            </a:r>
            <a:r>
              <a:rPr lang="kk-KZ" b="1" smtClean="0">
                <a:latin typeface="Times New Roman" pitchFamily="18" charset="0"/>
              </a:rPr>
              <a:t>) өтіп иіс сезу орталығына жетеді.</a:t>
            </a:r>
          </a:p>
          <a:p>
            <a:pPr eaLnBrk="1" hangingPunct="1">
              <a:buFontTx/>
              <a:buNone/>
            </a:pPr>
            <a:r>
              <a:rPr lang="kk-KZ" b="1" smtClean="0">
                <a:latin typeface="Times New Roman" pitchFamily="18" charset="0"/>
              </a:rPr>
              <a:t>      Иіс сезу жолы бірнеше будадан тұрады және алдыңғы мидың әртүрлі бөлімдеріне бағытталады: препириформды қыртысқа, алдыңғы иіс сезу ядросына, периамигдалярлық қыртысқа, миндальды кешеннің кейбір ядроларына, лимбия жүйесіне, гипоталамустың вегетативті ядроларына, ретикулярлы құрылымға.</a:t>
            </a:r>
            <a:endParaRPr lang="ru-RU" b="1" smtClean="0">
              <a:latin typeface="Times New Roman" pitchFamily="18"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body" idx="4294967295"/>
          </p:nvPr>
        </p:nvSpPr>
        <p:spPr>
          <a:xfrm>
            <a:off x="468313" y="549275"/>
            <a:ext cx="8229600" cy="5688013"/>
          </a:xfrm>
        </p:spPr>
        <p:txBody>
          <a:bodyPr/>
          <a:lstStyle/>
          <a:p>
            <a:pPr eaLnBrk="1" hangingPunct="1">
              <a:buFontTx/>
              <a:buNone/>
            </a:pPr>
            <a:r>
              <a:rPr lang="kk-KZ" sz="2400" smtClean="0">
                <a:latin typeface="Times New Roman" pitchFamily="18" charset="0"/>
              </a:rPr>
              <a:t>3. </a:t>
            </a:r>
            <a:r>
              <a:rPr lang="kk-KZ" sz="2400" b="1" smtClean="0">
                <a:latin typeface="Times New Roman" pitchFamily="18" charset="0"/>
              </a:rPr>
              <a:t>Иіс сезу талдағышының орталық бөлімі – самай</a:t>
            </a:r>
          </a:p>
          <a:p>
            <a:pPr eaLnBrk="1" hangingPunct="1">
              <a:buFontTx/>
              <a:buNone/>
            </a:pPr>
            <a:r>
              <a:rPr lang="kk-KZ" sz="2400" b="1" smtClean="0">
                <a:latin typeface="Times New Roman" pitchFamily="18" charset="0"/>
              </a:rPr>
              <a:t>    бөлімінің ішкі беті – гиппокамп.</a:t>
            </a:r>
          </a:p>
          <a:p>
            <a:pPr eaLnBrk="1" hangingPunct="1">
              <a:buFontTx/>
              <a:buNone/>
            </a:pPr>
            <a:endParaRPr lang="kk-KZ" sz="2400" b="1" smtClean="0">
              <a:latin typeface="Times New Roman" pitchFamily="18" charset="0"/>
            </a:endParaRPr>
          </a:p>
          <a:p>
            <a:pPr eaLnBrk="1" hangingPunct="1">
              <a:buFontTx/>
              <a:buNone/>
            </a:pPr>
            <a:endParaRPr lang="ru-RU" sz="2400" b="1" smtClean="0">
              <a:latin typeface="Times New Roman" pitchFamily="18"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eaLnBrk="1" hangingPunct="1"/>
            <a:r>
              <a:rPr lang="kk-KZ" sz="3200" b="1" smtClean="0">
                <a:latin typeface="Times New Roman" pitchFamily="18" charset="0"/>
              </a:rPr>
              <a:t>Тақырыбы: Есту және тепе-теңдік талдағыштары</a:t>
            </a:r>
            <a:endParaRPr lang="ru-RU" sz="3200" b="1" smtClean="0">
              <a:latin typeface="Times New Roman" pitchFamily="18" charset="0"/>
            </a:endParaRPr>
          </a:p>
        </p:txBody>
      </p:sp>
      <p:sp>
        <p:nvSpPr>
          <p:cNvPr id="43011" name="Rectangle 3"/>
          <p:cNvSpPr>
            <a:spLocks noGrp="1" noChangeArrowheads="1"/>
          </p:cNvSpPr>
          <p:nvPr>
            <p:ph type="body" idx="1"/>
          </p:nvPr>
        </p:nvSpPr>
        <p:spPr/>
        <p:txBody>
          <a:bodyPr/>
          <a:lstStyle/>
          <a:p>
            <a:pPr algn="ctr" eaLnBrk="1" hangingPunct="1">
              <a:lnSpc>
                <a:spcPct val="90000"/>
              </a:lnSpc>
              <a:buFontTx/>
              <a:buNone/>
            </a:pPr>
            <a:r>
              <a:rPr lang="kk-KZ" b="1" smtClean="0">
                <a:latin typeface="Times New Roman" pitchFamily="18" charset="0"/>
              </a:rPr>
              <a:t>Жоспар:</a:t>
            </a:r>
          </a:p>
          <a:p>
            <a:pPr eaLnBrk="1" hangingPunct="1">
              <a:lnSpc>
                <a:spcPct val="90000"/>
              </a:lnSpc>
              <a:buFontTx/>
              <a:buNone/>
            </a:pPr>
            <a:r>
              <a:rPr lang="kk-KZ" b="1" smtClean="0">
                <a:latin typeface="Times New Roman" pitchFamily="18" charset="0"/>
              </a:rPr>
              <a:t>1. Есту талдағышы, бөлімдерінің сипаттамасы</a:t>
            </a:r>
          </a:p>
          <a:p>
            <a:pPr eaLnBrk="1" hangingPunct="1">
              <a:lnSpc>
                <a:spcPct val="90000"/>
              </a:lnSpc>
              <a:buFontTx/>
              <a:buNone/>
            </a:pPr>
            <a:r>
              <a:rPr lang="kk-KZ" b="1" smtClean="0">
                <a:latin typeface="Times New Roman" pitchFamily="18" charset="0"/>
              </a:rPr>
              <a:t>2. Сыртқы және ортаңғы құлақтың құрылысы мен қызметі</a:t>
            </a:r>
          </a:p>
          <a:p>
            <a:pPr eaLnBrk="1" hangingPunct="1">
              <a:lnSpc>
                <a:spcPct val="90000"/>
              </a:lnSpc>
              <a:buFontTx/>
              <a:buNone/>
            </a:pPr>
            <a:r>
              <a:rPr lang="kk-KZ" b="1" smtClean="0">
                <a:latin typeface="Times New Roman" pitchFamily="18" charset="0"/>
              </a:rPr>
              <a:t>3. Ішкі құлақтың құрылысы мен қызметі</a:t>
            </a:r>
          </a:p>
          <a:p>
            <a:pPr eaLnBrk="1" hangingPunct="1">
              <a:lnSpc>
                <a:spcPct val="90000"/>
              </a:lnSpc>
              <a:buFontTx/>
              <a:buNone/>
            </a:pPr>
            <a:r>
              <a:rPr lang="kk-KZ" b="1" smtClean="0">
                <a:latin typeface="Times New Roman" pitchFamily="18" charset="0"/>
              </a:rPr>
              <a:t>4. Дыбыс қабылдау теориясы</a:t>
            </a:r>
          </a:p>
          <a:p>
            <a:pPr eaLnBrk="1" hangingPunct="1">
              <a:lnSpc>
                <a:spcPct val="90000"/>
              </a:lnSpc>
              <a:buFontTx/>
              <a:buNone/>
            </a:pPr>
            <a:r>
              <a:rPr lang="kk-KZ" b="1" smtClean="0">
                <a:latin typeface="Times New Roman" pitchFamily="18" charset="0"/>
              </a:rPr>
              <a:t>5. Тепе-теңдік талдағышы, бөлімдерінің сипаттамасы</a:t>
            </a:r>
            <a:endParaRPr lang="ru-RU" b="1" smtClean="0">
              <a:latin typeface="Times New Roman" pitchFamily="18"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457200" y="274638"/>
            <a:ext cx="8229600" cy="706437"/>
          </a:xfrm>
        </p:spPr>
        <p:txBody>
          <a:bodyPr/>
          <a:lstStyle/>
          <a:p>
            <a:pPr eaLnBrk="1" hangingPunct="1"/>
            <a:r>
              <a:rPr lang="kk-KZ" sz="2800" b="1" smtClean="0">
                <a:latin typeface="Times New Roman" pitchFamily="18" charset="0"/>
              </a:rPr>
              <a:t>Есту талдағышы, бөлімдерінің сипаттамасы</a:t>
            </a:r>
            <a:endParaRPr lang="ru-RU" sz="2800" b="1" smtClean="0">
              <a:latin typeface="Times New Roman" pitchFamily="18" charset="0"/>
            </a:endParaRPr>
          </a:p>
        </p:txBody>
      </p:sp>
      <p:sp>
        <p:nvSpPr>
          <p:cNvPr id="44035" name="Rectangle 3"/>
          <p:cNvSpPr>
            <a:spLocks noGrp="1" noChangeArrowheads="1"/>
          </p:cNvSpPr>
          <p:nvPr>
            <p:ph type="body" idx="1"/>
          </p:nvPr>
        </p:nvSpPr>
        <p:spPr>
          <a:xfrm>
            <a:off x="323850" y="1341438"/>
            <a:ext cx="8362950" cy="5111750"/>
          </a:xfrm>
        </p:spPr>
        <p:txBody>
          <a:bodyPr/>
          <a:lstStyle/>
          <a:p>
            <a:pPr eaLnBrk="1" hangingPunct="1">
              <a:lnSpc>
                <a:spcPct val="90000"/>
              </a:lnSpc>
              <a:buFontTx/>
              <a:buNone/>
            </a:pPr>
            <a:r>
              <a:rPr lang="kk-KZ" sz="2000" b="1" smtClean="0">
                <a:latin typeface="Times New Roman" pitchFamily="18" charset="0"/>
              </a:rPr>
              <a:t>1. Шеткі бөлімі - Корти мүшесінің сезгіш түкті жасушалары (ішкі құлақта орналасқан);</a:t>
            </a:r>
          </a:p>
          <a:p>
            <a:pPr eaLnBrk="1" hangingPunct="1">
              <a:lnSpc>
                <a:spcPct val="90000"/>
              </a:lnSpc>
              <a:buFontTx/>
              <a:buNone/>
            </a:pPr>
            <a:r>
              <a:rPr lang="kk-KZ" sz="2000" b="1" smtClean="0">
                <a:latin typeface="Times New Roman" pitchFamily="18" charset="0"/>
              </a:rPr>
              <a:t>2. Өткізгіш бөлімі. ұлудың спиральдық түйінінен – есту жүйкесі - сопақша ми (есту нейрондары) - есту тракты - жоғарғы оливаның нейрондары - төрт төмпешіктің төменгілері - медиальды бүгілмелі денелер (таламус);</a:t>
            </a:r>
          </a:p>
          <a:p>
            <a:pPr eaLnBrk="1" hangingPunct="1">
              <a:lnSpc>
                <a:spcPct val="90000"/>
              </a:lnSpc>
              <a:buFontTx/>
              <a:buNone/>
            </a:pPr>
            <a:r>
              <a:rPr lang="kk-KZ" sz="2000" b="1" smtClean="0">
                <a:latin typeface="Times New Roman" pitchFamily="18" charset="0"/>
              </a:rPr>
              <a:t>3. Орта бөлімі - қыртыстың самай бөлімі.</a:t>
            </a:r>
          </a:p>
          <a:p>
            <a:pPr eaLnBrk="1" hangingPunct="1">
              <a:lnSpc>
                <a:spcPct val="90000"/>
              </a:lnSpc>
              <a:buFontTx/>
              <a:buNone/>
            </a:pPr>
            <a:endParaRPr lang="ru-RU" sz="2000" b="1" smtClean="0">
              <a:latin typeface="Times New Roman" pitchFamily="18" charset="0"/>
            </a:endParaRPr>
          </a:p>
        </p:txBody>
      </p:sp>
      <p:sp>
        <p:nvSpPr>
          <p:cNvPr id="44036" name="Line 4"/>
          <p:cNvSpPr>
            <a:spLocks noChangeShapeType="1"/>
          </p:cNvSpPr>
          <p:nvPr/>
        </p:nvSpPr>
        <p:spPr bwMode="auto">
          <a:xfrm>
            <a:off x="3276600" y="3429000"/>
            <a:ext cx="0" cy="0"/>
          </a:xfrm>
          <a:prstGeom prst="line">
            <a:avLst/>
          </a:prstGeom>
          <a:noFill/>
          <a:ln w="9525">
            <a:solidFill>
              <a:schemeClr val="tx1"/>
            </a:solidFill>
            <a:round/>
            <a:headEnd/>
            <a:tailEnd type="triangle" w="med" len="med"/>
          </a:ln>
          <a:effectLst/>
        </p:spPr>
        <p:txBody>
          <a:bodyPr/>
          <a:lstStyle/>
          <a:p>
            <a:endParaRPr lang="ru-RU"/>
          </a:p>
        </p:txBody>
      </p:sp>
      <p:pic>
        <p:nvPicPr>
          <p:cNvPr id="44037" name="Picture 5" descr="Scan10003"/>
          <p:cNvPicPr>
            <a:picLocks noChangeAspect="1" noChangeArrowheads="1"/>
          </p:cNvPicPr>
          <p:nvPr/>
        </p:nvPicPr>
        <p:blipFill>
          <a:blip r:embed="rId2" cstate="print"/>
          <a:srcRect l="7405" t="13400" r="26312" b="60208"/>
          <a:stretch>
            <a:fillRect/>
          </a:stretch>
        </p:blipFill>
        <p:spPr bwMode="auto">
          <a:xfrm>
            <a:off x="539750" y="3716338"/>
            <a:ext cx="7704138" cy="2808287"/>
          </a:xfrm>
          <a:prstGeom prst="rect">
            <a:avLst/>
          </a:prstGeom>
          <a:noFill/>
          <a:ln w="9525">
            <a:noFill/>
            <a:miter lim="800000"/>
            <a:headEnd/>
            <a:tailEnd/>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457200" y="274638"/>
            <a:ext cx="8229600" cy="993775"/>
          </a:xfrm>
        </p:spPr>
        <p:txBody>
          <a:bodyPr/>
          <a:lstStyle/>
          <a:p>
            <a:pPr eaLnBrk="1" hangingPunct="1"/>
            <a:r>
              <a:rPr lang="kk-KZ" sz="2800" b="1" smtClean="0">
                <a:latin typeface="Times New Roman" pitchFamily="18" charset="0"/>
              </a:rPr>
              <a:t>Сыртқы және ішкі құлақтың құрылысы мен қызметі</a:t>
            </a:r>
            <a:endParaRPr lang="ru-RU" sz="2800" b="1" smtClean="0">
              <a:latin typeface="Times New Roman" pitchFamily="18" charset="0"/>
            </a:endParaRPr>
          </a:p>
        </p:txBody>
      </p:sp>
      <p:sp>
        <p:nvSpPr>
          <p:cNvPr id="45059" name="Rectangle 3"/>
          <p:cNvSpPr>
            <a:spLocks noGrp="1" noChangeArrowheads="1"/>
          </p:cNvSpPr>
          <p:nvPr>
            <p:ph type="body" sz="half" idx="1"/>
          </p:nvPr>
        </p:nvSpPr>
        <p:spPr>
          <a:xfrm>
            <a:off x="323850" y="1600200"/>
            <a:ext cx="3743325" cy="4525963"/>
          </a:xfrm>
        </p:spPr>
        <p:txBody>
          <a:bodyPr/>
          <a:lstStyle/>
          <a:p>
            <a:pPr marL="0" indent="261938" eaLnBrk="1" hangingPunct="1">
              <a:buFontTx/>
              <a:buNone/>
            </a:pPr>
            <a:r>
              <a:rPr lang="kk-KZ" sz="2000" b="1" smtClean="0">
                <a:latin typeface="Times New Roman" pitchFamily="18" charset="0"/>
              </a:rPr>
              <a:t>Сыртқы құлақ (құлақ қалқаны, сыртқы есту жолы, дабыл жарғағы) - дыбысты қабылдау және өткізу.</a:t>
            </a:r>
          </a:p>
          <a:p>
            <a:pPr marL="0" indent="261938" eaLnBrk="1" hangingPunct="1">
              <a:buFontTx/>
              <a:buNone/>
            </a:pPr>
            <a:endParaRPr lang="kk-KZ" sz="2000" b="1" smtClean="0">
              <a:latin typeface="Times New Roman" pitchFamily="18" charset="0"/>
            </a:endParaRPr>
          </a:p>
          <a:p>
            <a:pPr marL="0" indent="261938" eaLnBrk="1" hangingPunct="1">
              <a:buFontTx/>
              <a:buNone/>
            </a:pPr>
            <a:r>
              <a:rPr lang="kk-KZ" sz="2000" b="1" smtClean="0">
                <a:latin typeface="Times New Roman" pitchFamily="18" charset="0"/>
              </a:rPr>
              <a:t>Ортаңғы құлақ (ортаңғы құлақ қуысындағы сүйекшелер: балғаша, төс, үзеңгі, Евстахи түтігі) - дабыл жарғағынан тербелісті ішкі құлаққа жеткізу.</a:t>
            </a:r>
            <a:endParaRPr lang="ru-RU" sz="2000" b="1" smtClean="0">
              <a:latin typeface="Times New Roman" pitchFamily="18" charset="0"/>
            </a:endParaRPr>
          </a:p>
          <a:p>
            <a:pPr marL="0" indent="261938" eaLnBrk="1" hangingPunct="1">
              <a:buFontTx/>
              <a:buNone/>
            </a:pPr>
            <a:endParaRPr lang="ru-RU" sz="2000" b="1" smtClean="0">
              <a:latin typeface="Times New Roman" pitchFamily="18" charset="0"/>
            </a:endParaRPr>
          </a:p>
        </p:txBody>
      </p:sp>
      <p:pic>
        <p:nvPicPr>
          <p:cNvPr id="45060" name="Picture 4" descr="Scan10001"/>
          <p:cNvPicPr>
            <a:picLocks noChangeAspect="1" noChangeArrowheads="1"/>
          </p:cNvPicPr>
          <p:nvPr>
            <p:ph type="body" sz="half" idx="2"/>
          </p:nvPr>
        </p:nvPicPr>
        <p:blipFill>
          <a:blip r:embed="rId2" cstate="print"/>
          <a:srcRect l="19173" t="30634" r="16028" b="34735"/>
          <a:stretch>
            <a:fillRect/>
          </a:stretch>
        </p:blipFill>
        <p:spPr>
          <a:xfrm>
            <a:off x="3924300" y="1600200"/>
            <a:ext cx="4519613" cy="4781550"/>
          </a:xfrm>
          <a:noFill/>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3"/>
          <p:cNvSpPr>
            <a:spLocks noGrp="1" noChangeArrowheads="1"/>
          </p:cNvSpPr>
          <p:nvPr>
            <p:ph type="body" sz="half" idx="4294967295"/>
          </p:nvPr>
        </p:nvSpPr>
        <p:spPr>
          <a:xfrm>
            <a:off x="250825" y="333375"/>
            <a:ext cx="4465638" cy="6119813"/>
          </a:xfrm>
        </p:spPr>
        <p:txBody>
          <a:bodyPr/>
          <a:lstStyle/>
          <a:p>
            <a:pPr marL="0" indent="174625" algn="ctr" eaLnBrk="1" hangingPunct="1">
              <a:lnSpc>
                <a:spcPct val="90000"/>
              </a:lnSpc>
              <a:buFontTx/>
              <a:buNone/>
            </a:pPr>
            <a:r>
              <a:rPr lang="kk-KZ" sz="2600" b="1" i="1" smtClean="0">
                <a:latin typeface="Times New Roman" pitchFamily="18" charset="0"/>
              </a:rPr>
              <a:t>Ішкі құлақтың құрылысы мен қызметі</a:t>
            </a:r>
          </a:p>
          <a:p>
            <a:pPr marL="0" indent="174625" eaLnBrk="1" hangingPunct="1">
              <a:lnSpc>
                <a:spcPct val="90000"/>
              </a:lnSpc>
              <a:buFontTx/>
              <a:buNone/>
            </a:pPr>
            <a:r>
              <a:rPr lang="kk-KZ" sz="2400" b="1" smtClean="0">
                <a:latin typeface="Times New Roman" pitchFamily="18" charset="0"/>
              </a:rPr>
              <a:t>Иірім түтігі - 2,5 өрімнен тұратын жалпақ сүйек арнасы (канал). </a:t>
            </a:r>
          </a:p>
          <a:p>
            <a:pPr marL="0" indent="174625" eaLnBrk="1" hangingPunct="1">
              <a:lnSpc>
                <a:spcPct val="90000"/>
              </a:lnSpc>
              <a:buFontTx/>
              <a:buNone/>
            </a:pPr>
            <a:r>
              <a:rPr lang="kk-KZ" sz="2400" b="1" smtClean="0">
                <a:latin typeface="Times New Roman" pitchFamily="18" charset="0"/>
              </a:rPr>
              <a:t>Сүйек арнасын 2 мембрана бөледі:</a:t>
            </a:r>
          </a:p>
          <a:p>
            <a:pPr marL="0" indent="174625" eaLnBrk="1" hangingPunct="1">
              <a:lnSpc>
                <a:spcPct val="90000"/>
              </a:lnSpc>
              <a:buFontTx/>
              <a:buAutoNum type="arabicPeriod"/>
            </a:pPr>
            <a:r>
              <a:rPr lang="kk-KZ" sz="2400" b="1" smtClean="0">
                <a:latin typeface="Times New Roman" pitchFamily="18" charset="0"/>
              </a:rPr>
              <a:t> Вестибулярлық мембрана  (Рейсснер мембранасы)</a:t>
            </a:r>
          </a:p>
          <a:p>
            <a:pPr marL="0" indent="174625" eaLnBrk="1" hangingPunct="1">
              <a:lnSpc>
                <a:spcPct val="90000"/>
              </a:lnSpc>
              <a:buFontTx/>
              <a:buAutoNum type="arabicPeriod"/>
            </a:pPr>
            <a:r>
              <a:rPr lang="kk-KZ" sz="2400" b="1" smtClean="0">
                <a:latin typeface="Times New Roman" pitchFamily="18" charset="0"/>
              </a:rPr>
              <a:t> Негізгі мембрана</a:t>
            </a:r>
          </a:p>
          <a:p>
            <a:pPr marL="0" indent="174625" eaLnBrk="1" hangingPunct="1">
              <a:lnSpc>
                <a:spcPct val="90000"/>
              </a:lnSpc>
              <a:buFontTx/>
              <a:buNone/>
            </a:pPr>
            <a:r>
              <a:rPr lang="kk-KZ" sz="2400" b="1" smtClean="0">
                <a:latin typeface="Times New Roman" pitchFamily="18" charset="0"/>
              </a:rPr>
              <a:t>Иірім түтігінің арналары:</a:t>
            </a:r>
          </a:p>
          <a:p>
            <a:pPr marL="0" indent="174625" eaLnBrk="1" hangingPunct="1">
              <a:lnSpc>
                <a:spcPct val="90000"/>
              </a:lnSpc>
              <a:buFontTx/>
              <a:buNone/>
            </a:pPr>
            <a:r>
              <a:rPr lang="kk-KZ" sz="2400" b="1" smtClean="0">
                <a:latin typeface="Times New Roman" pitchFamily="18" charset="0"/>
              </a:rPr>
              <a:t>1. Жоғарғы арна (кіреберіс сатысы);</a:t>
            </a:r>
          </a:p>
          <a:p>
            <a:pPr marL="0" indent="174625" eaLnBrk="1" hangingPunct="1">
              <a:lnSpc>
                <a:spcPct val="90000"/>
              </a:lnSpc>
              <a:buFontTx/>
              <a:buNone/>
            </a:pPr>
            <a:r>
              <a:rPr lang="kk-KZ" sz="2400" b="1" smtClean="0">
                <a:latin typeface="Times New Roman" pitchFamily="18" charset="0"/>
              </a:rPr>
              <a:t>2. Ортаңғы жарғақты арна;</a:t>
            </a:r>
          </a:p>
          <a:p>
            <a:pPr marL="0" indent="174625" eaLnBrk="1" hangingPunct="1">
              <a:lnSpc>
                <a:spcPct val="90000"/>
              </a:lnSpc>
              <a:buFontTx/>
              <a:buNone/>
            </a:pPr>
            <a:r>
              <a:rPr lang="kk-KZ" sz="2400" b="1" smtClean="0">
                <a:latin typeface="Times New Roman" pitchFamily="18" charset="0"/>
              </a:rPr>
              <a:t>3. Төменгі - дабыл арнасы (немесе сатысы).</a:t>
            </a:r>
            <a:endParaRPr lang="ru-RU" sz="2800" smtClean="0">
              <a:latin typeface="Times New Roman" pitchFamily="18" charset="0"/>
            </a:endParaRPr>
          </a:p>
        </p:txBody>
      </p:sp>
      <p:pic>
        <p:nvPicPr>
          <p:cNvPr id="46083" name="Picture 6"/>
          <p:cNvPicPr>
            <a:picLocks noChangeAspect="1" noChangeArrowheads="1"/>
          </p:cNvPicPr>
          <p:nvPr/>
        </p:nvPicPr>
        <p:blipFill>
          <a:blip r:embed="rId2"/>
          <a:srcRect/>
          <a:stretch>
            <a:fillRect/>
          </a:stretch>
        </p:blipFill>
        <p:spPr bwMode="auto">
          <a:xfrm>
            <a:off x="4716463" y="908050"/>
            <a:ext cx="4032250" cy="5113338"/>
          </a:xfrm>
          <a:prstGeom prst="rect">
            <a:avLst/>
          </a:prstGeom>
          <a:noFill/>
          <a:ln w="9525">
            <a:noFill/>
            <a:miter lim="800000"/>
            <a:headEnd/>
            <a:tailEnd/>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457200" y="274638"/>
            <a:ext cx="8229600" cy="1785937"/>
          </a:xfrm>
        </p:spPr>
        <p:txBody>
          <a:bodyPr/>
          <a:lstStyle/>
          <a:p>
            <a:pPr eaLnBrk="1" hangingPunct="1"/>
            <a:r>
              <a:rPr lang="kk-KZ" sz="2000" b="1" smtClean="0">
                <a:latin typeface="Times New Roman" pitchFamily="18" charset="0"/>
              </a:rPr>
              <a:t>Ортаңғы арнаның негізгі мембранасында Корти мүшесі орналасқан. Корти мүшесі ішкі және сыртқы түкті жасушалардан тұрады.</a:t>
            </a:r>
            <a:br>
              <a:rPr lang="kk-KZ" sz="2000" b="1" smtClean="0">
                <a:latin typeface="Times New Roman" pitchFamily="18" charset="0"/>
              </a:rPr>
            </a:br>
            <a:r>
              <a:rPr lang="kk-KZ" sz="2000" b="1" smtClean="0">
                <a:latin typeface="Times New Roman" pitchFamily="18" charset="0"/>
              </a:rPr>
              <a:t> Оның үстінде жабылмалы (текториалды) мембрана орналасқан.</a:t>
            </a:r>
            <a:endParaRPr lang="ru-RU" sz="2000" b="1" smtClean="0">
              <a:latin typeface="Times New Roman" pitchFamily="18" charset="0"/>
            </a:endParaRPr>
          </a:p>
        </p:txBody>
      </p:sp>
      <p:pic>
        <p:nvPicPr>
          <p:cNvPr id="47107" name="Picture 3" descr="Scan10009"/>
          <p:cNvPicPr>
            <a:picLocks noChangeAspect="1" noChangeArrowheads="1"/>
          </p:cNvPicPr>
          <p:nvPr>
            <p:ph type="body" idx="1"/>
          </p:nvPr>
        </p:nvPicPr>
        <p:blipFill>
          <a:blip r:embed="rId2"/>
          <a:srcRect l="20526" t="9000" r="16315" b="56500"/>
          <a:stretch>
            <a:fillRect/>
          </a:stretch>
        </p:blipFill>
        <p:spPr>
          <a:xfrm>
            <a:off x="1042988" y="2060575"/>
            <a:ext cx="7129462" cy="4065588"/>
          </a:xfrm>
          <a:noFill/>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body" idx="1"/>
          </p:nvPr>
        </p:nvSpPr>
        <p:spPr>
          <a:xfrm>
            <a:off x="468313" y="188913"/>
            <a:ext cx="8351837" cy="6119812"/>
          </a:xfrm>
        </p:spPr>
        <p:txBody>
          <a:bodyPr/>
          <a:lstStyle/>
          <a:p>
            <a:pPr eaLnBrk="1" hangingPunct="1">
              <a:buFontTx/>
              <a:buNone/>
            </a:pPr>
            <a:r>
              <a:rPr lang="kk-KZ" b="1" smtClean="0"/>
              <a:t>   </a:t>
            </a:r>
            <a:r>
              <a:rPr lang="kk-KZ" b="1" smtClean="0">
                <a:latin typeface="Times New Roman" pitchFamily="18" charset="0"/>
              </a:rPr>
              <a:t>          </a:t>
            </a:r>
            <a:r>
              <a:rPr lang="kk-KZ" sz="3600" b="1" i="1" smtClean="0">
                <a:latin typeface="Times New Roman" pitchFamily="18" charset="0"/>
              </a:rPr>
              <a:t>Дыбыс толқындарының өтуі:</a:t>
            </a:r>
          </a:p>
          <a:p>
            <a:pPr eaLnBrk="1" hangingPunct="1">
              <a:buFontTx/>
              <a:buNone/>
            </a:pPr>
            <a:r>
              <a:rPr lang="kk-KZ" b="1" smtClean="0">
                <a:latin typeface="Times New Roman" pitchFamily="18" charset="0"/>
              </a:rPr>
              <a:t>    </a:t>
            </a:r>
            <a:r>
              <a:rPr lang="kk-KZ" sz="2800" b="1" smtClean="0">
                <a:latin typeface="Times New Roman" pitchFamily="18" charset="0"/>
              </a:rPr>
              <a:t>Дыбыс - сыртқы дыбыс жолы - дабыл жарғағы - балғашық, төс, үзеңгі - сопақша терезенің тербелісі - жоғарғы және төменгі арналардың перилимфасының тербелісі - ортаңғы арнаның эндолимфасының тербелісі - негізгі мембрананың тербелісі - жабылмалы мембранаға жасушалар түктерінің жанасуы  - рецепторлық потенциал пайда болды.</a:t>
            </a:r>
          </a:p>
          <a:p>
            <a:pPr eaLnBrk="1" hangingPunct="1">
              <a:buFontTx/>
              <a:buNone/>
            </a:pPr>
            <a:r>
              <a:rPr lang="kk-KZ" sz="2800" b="1" smtClean="0">
                <a:latin typeface="Times New Roman" pitchFamily="18" charset="0"/>
              </a:rPr>
              <a:t>    Пайда болған ӘП – есту жүйке талшықтары мен ОЖЖ-не барады.</a:t>
            </a:r>
            <a:endParaRPr lang="ru-RU" sz="2800" b="1" smtClean="0">
              <a:latin typeface="Times New Roman" pitchFamily="18"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Scan10002"/>
          <p:cNvPicPr>
            <a:picLocks noChangeAspect="1" noChangeArrowheads="1"/>
          </p:cNvPicPr>
          <p:nvPr/>
        </p:nvPicPr>
        <p:blipFill>
          <a:blip r:embed="rId2" cstate="print"/>
          <a:srcRect l="10286" t="11726" r="12711" b="21179"/>
          <a:stretch>
            <a:fillRect/>
          </a:stretch>
        </p:blipFill>
        <p:spPr bwMode="auto">
          <a:xfrm>
            <a:off x="684213" y="404813"/>
            <a:ext cx="7848600" cy="5976937"/>
          </a:xfrm>
          <a:prstGeom prst="rect">
            <a:avLst/>
          </a:prstGeom>
          <a:noFill/>
          <a:ln w="9525">
            <a:noFill/>
            <a:miter lim="800000"/>
            <a:headEnd/>
            <a:tailEnd/>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body" sz="half" idx="1"/>
          </p:nvPr>
        </p:nvSpPr>
        <p:spPr>
          <a:xfrm>
            <a:off x="457200" y="533400"/>
            <a:ext cx="7924800" cy="5592763"/>
          </a:xfrm>
        </p:spPr>
        <p:txBody>
          <a:bodyPr/>
          <a:lstStyle/>
          <a:p>
            <a:pPr marL="261938" indent="-261938" algn="ctr" eaLnBrk="1" hangingPunct="1">
              <a:lnSpc>
                <a:spcPct val="120000"/>
              </a:lnSpc>
              <a:buFontTx/>
              <a:buNone/>
            </a:pPr>
            <a:r>
              <a:rPr lang="ru-RU" b="1" smtClean="0">
                <a:latin typeface="Times New Roman" pitchFamily="18" charset="0"/>
              </a:rPr>
              <a:t>Дыбысты қабылдау теориялары:</a:t>
            </a:r>
          </a:p>
          <a:p>
            <a:pPr marL="261938" indent="-261938" eaLnBrk="1" hangingPunct="1">
              <a:lnSpc>
                <a:spcPct val="120000"/>
              </a:lnSpc>
            </a:pPr>
            <a:r>
              <a:rPr lang="ru-RU" sz="2800" b="1" smtClean="0">
                <a:latin typeface="Times New Roman" pitchFamily="18" charset="0"/>
              </a:rPr>
              <a:t>Резонанс теориясы (Гельмгольц,1863 ж.);</a:t>
            </a:r>
          </a:p>
          <a:p>
            <a:pPr marL="261938" indent="-261938" eaLnBrk="1" hangingPunct="1">
              <a:lnSpc>
                <a:spcPct val="120000"/>
              </a:lnSpc>
            </a:pPr>
            <a:r>
              <a:rPr lang="ru-RU" sz="2800" b="1" smtClean="0">
                <a:latin typeface="Times New Roman" pitchFamily="18" charset="0"/>
              </a:rPr>
              <a:t>Телефон теориясы (Резерфорд,1880 ж.);</a:t>
            </a:r>
          </a:p>
          <a:p>
            <a:pPr marL="261938" indent="-261938" eaLnBrk="1" hangingPunct="1">
              <a:lnSpc>
                <a:spcPct val="120000"/>
              </a:lnSpc>
            </a:pPr>
            <a:r>
              <a:rPr lang="ru-RU" sz="2800" b="1" smtClean="0">
                <a:latin typeface="Times New Roman" pitchFamily="18" charset="0"/>
              </a:rPr>
              <a:t>«Жарысқан толқын» теориясы (Бекеши, Эвальд, 1960-1966 ж.ж.).</a:t>
            </a:r>
            <a:endParaRPr lang="ru-RU" sz="2400" b="1" smtClean="0">
              <a:latin typeface="Times New Roman" pitchFamily="18" charset="0"/>
            </a:endParaRPr>
          </a:p>
          <a:p>
            <a:pPr marL="261938" indent="-261938" eaLnBrk="1" hangingPunct="1">
              <a:buFontTx/>
              <a:buNone/>
            </a:pPr>
            <a:endParaRPr lang="ru-RU" sz="3600" smtClean="0">
              <a:latin typeface="Times New Roman" pitchFamily="18" charset="0"/>
            </a:endParaRPr>
          </a:p>
        </p:txBody>
      </p:sp>
      <p:pic>
        <p:nvPicPr>
          <p:cNvPr id="50179" name="Picture 3"/>
          <p:cNvPicPr>
            <a:picLocks noChangeAspect="1" noChangeArrowheads="1"/>
          </p:cNvPicPr>
          <p:nvPr/>
        </p:nvPicPr>
        <p:blipFill>
          <a:blip r:embed="rId2"/>
          <a:srcRect/>
          <a:stretch>
            <a:fillRect/>
          </a:stretch>
        </p:blipFill>
        <p:spPr bwMode="auto">
          <a:xfrm>
            <a:off x="2286000" y="3810000"/>
            <a:ext cx="4648200" cy="2667000"/>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Scan10017"/>
          <p:cNvPicPr>
            <a:picLocks noChangeAspect="1" noChangeArrowheads="1"/>
          </p:cNvPicPr>
          <p:nvPr>
            <p:ph type="body" idx="1"/>
          </p:nvPr>
        </p:nvPicPr>
        <p:blipFill>
          <a:blip r:embed="rId2"/>
          <a:srcRect l="13162" t="35855" r="3918" b="15437"/>
          <a:stretch>
            <a:fillRect/>
          </a:stretch>
        </p:blipFill>
        <p:spPr>
          <a:xfrm>
            <a:off x="914400" y="457200"/>
            <a:ext cx="7391400" cy="6019800"/>
          </a:xfrm>
          <a:noFill/>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457200" y="274638"/>
            <a:ext cx="8229600" cy="777875"/>
          </a:xfrm>
        </p:spPr>
        <p:txBody>
          <a:bodyPr/>
          <a:lstStyle/>
          <a:p>
            <a:pPr eaLnBrk="1" hangingPunct="1"/>
            <a:r>
              <a:rPr lang="kk-KZ" sz="4000" b="1" smtClean="0">
                <a:latin typeface="Times New Roman" pitchFamily="18" charset="0"/>
              </a:rPr>
              <a:t>Тепе-теңдік талдағышы</a:t>
            </a:r>
            <a:endParaRPr lang="ru-RU" sz="4000" b="1" smtClean="0">
              <a:latin typeface="Times New Roman" pitchFamily="18" charset="0"/>
            </a:endParaRPr>
          </a:p>
        </p:txBody>
      </p:sp>
      <p:sp>
        <p:nvSpPr>
          <p:cNvPr id="51203" name="Rectangle 3"/>
          <p:cNvSpPr>
            <a:spLocks noGrp="1" noChangeArrowheads="1"/>
          </p:cNvSpPr>
          <p:nvPr>
            <p:ph type="body" idx="1"/>
          </p:nvPr>
        </p:nvSpPr>
        <p:spPr>
          <a:xfrm>
            <a:off x="457200" y="1052513"/>
            <a:ext cx="8229600" cy="5073650"/>
          </a:xfrm>
        </p:spPr>
        <p:txBody>
          <a:bodyPr/>
          <a:lstStyle/>
          <a:p>
            <a:pPr eaLnBrk="1" hangingPunct="1">
              <a:buFontTx/>
              <a:buNone/>
            </a:pPr>
            <a:r>
              <a:rPr lang="kk-KZ" b="1" smtClean="0"/>
              <a:t>   </a:t>
            </a:r>
            <a:r>
              <a:rPr lang="kk-KZ" b="1" smtClean="0">
                <a:latin typeface="Times New Roman" pitchFamily="18" charset="0"/>
              </a:rPr>
              <a:t>Тепе-теңдік жүйесі адамның кеңістікке бейімделуінде маңызы зор. Кеңістікте бастың және дене қалпы өзгергенде тепе-теңдік рецепторлары қозып, бұлшық еттердің тонусын қайта реттейді де, адамның тепе-теңдігі сақталынады.</a:t>
            </a:r>
            <a:endParaRPr lang="ru-RU" b="1" smtClean="0">
              <a:latin typeface="Times New Roman" pitchFamily="18" charset="0"/>
            </a:endParaRPr>
          </a:p>
        </p:txBody>
      </p:sp>
      <p:pic>
        <p:nvPicPr>
          <p:cNvPr id="51204" name="Picture 4"/>
          <p:cNvPicPr>
            <a:picLocks noChangeAspect="1" noChangeArrowheads="1"/>
          </p:cNvPicPr>
          <p:nvPr/>
        </p:nvPicPr>
        <p:blipFill>
          <a:blip r:embed="rId2"/>
          <a:srcRect/>
          <a:stretch>
            <a:fillRect/>
          </a:stretch>
        </p:blipFill>
        <p:spPr bwMode="auto">
          <a:xfrm>
            <a:off x="1219200" y="4149725"/>
            <a:ext cx="3424238" cy="2447925"/>
          </a:xfrm>
          <a:prstGeom prst="rect">
            <a:avLst/>
          </a:prstGeom>
          <a:noFill/>
          <a:ln w="9525">
            <a:noFill/>
            <a:miter lim="800000"/>
            <a:headEnd/>
            <a:tailEnd/>
          </a:ln>
        </p:spPr>
      </p:pic>
      <p:pic>
        <p:nvPicPr>
          <p:cNvPr id="51205" name="Picture 5"/>
          <p:cNvPicPr>
            <a:picLocks noChangeAspect="1" noChangeArrowheads="1"/>
          </p:cNvPicPr>
          <p:nvPr/>
        </p:nvPicPr>
        <p:blipFill>
          <a:blip r:embed="rId3"/>
          <a:srcRect/>
          <a:stretch>
            <a:fillRect/>
          </a:stretch>
        </p:blipFill>
        <p:spPr bwMode="auto">
          <a:xfrm>
            <a:off x="5292725" y="4149725"/>
            <a:ext cx="2936875" cy="2447925"/>
          </a:xfrm>
          <a:prstGeom prst="rect">
            <a:avLst/>
          </a:prstGeom>
          <a:noFill/>
          <a:ln w="9525">
            <a:noFill/>
            <a:miter lim="800000"/>
            <a:headEnd/>
            <a:tailEnd/>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pPr eaLnBrk="1" hangingPunct="1"/>
            <a:r>
              <a:rPr lang="kk-KZ" sz="3200" b="1" smtClean="0">
                <a:latin typeface="Times New Roman" pitchFamily="18" charset="0"/>
              </a:rPr>
              <a:t>Тепе-теңдік талдағышы  3 бөлімнен тұрады</a:t>
            </a:r>
            <a:endParaRPr lang="ru-RU" sz="3200" b="1" smtClean="0">
              <a:latin typeface="Times New Roman" pitchFamily="18" charset="0"/>
            </a:endParaRPr>
          </a:p>
        </p:txBody>
      </p:sp>
      <p:sp>
        <p:nvSpPr>
          <p:cNvPr id="52227" name="Rectangle 3"/>
          <p:cNvSpPr>
            <a:spLocks noGrp="1" noChangeArrowheads="1"/>
          </p:cNvSpPr>
          <p:nvPr>
            <p:ph type="body" idx="1"/>
          </p:nvPr>
        </p:nvSpPr>
        <p:spPr>
          <a:xfrm>
            <a:off x="250825" y="1600200"/>
            <a:ext cx="8435975" cy="4525963"/>
          </a:xfrm>
        </p:spPr>
        <p:txBody>
          <a:bodyPr/>
          <a:lstStyle/>
          <a:p>
            <a:pPr marL="261938" indent="-261938" eaLnBrk="1" hangingPunct="1">
              <a:lnSpc>
                <a:spcPct val="80000"/>
              </a:lnSpc>
              <a:buFontTx/>
              <a:buAutoNum type="arabicPeriod"/>
            </a:pPr>
            <a:r>
              <a:rPr lang="kk-KZ" sz="2800" b="1" smtClean="0">
                <a:latin typeface="Times New Roman" pitchFamily="18" charset="0"/>
              </a:rPr>
              <a:t>   Шеткі бөлім - тепе-теңдік аппараты самай сүйегінің қалың бөлігіне орналасқан.</a:t>
            </a:r>
          </a:p>
          <a:p>
            <a:pPr marL="261938" indent="-261938" eaLnBrk="1" hangingPunct="1">
              <a:lnSpc>
                <a:spcPct val="80000"/>
              </a:lnSpc>
              <a:buFontTx/>
              <a:buNone/>
            </a:pPr>
            <a:r>
              <a:rPr lang="kk-KZ" sz="2800" b="1" smtClean="0">
                <a:latin typeface="Times New Roman" pitchFamily="18" charset="0"/>
              </a:rPr>
              <a:t>      </a:t>
            </a:r>
            <a:r>
              <a:rPr lang="kk-KZ" sz="2800" b="1" i="1" smtClean="0">
                <a:latin typeface="Times New Roman" pitchFamily="18" charset="0"/>
              </a:rPr>
              <a:t>Тепе-теңдік аппараты:</a:t>
            </a:r>
          </a:p>
          <a:p>
            <a:pPr marL="261938" indent="-261938" eaLnBrk="1" hangingPunct="1">
              <a:lnSpc>
                <a:spcPct val="80000"/>
              </a:lnSpc>
              <a:buFontTx/>
              <a:buNone/>
            </a:pPr>
            <a:r>
              <a:rPr lang="kk-KZ" sz="2800" b="1" smtClean="0">
                <a:latin typeface="Times New Roman" pitchFamily="18" charset="0"/>
              </a:rPr>
              <a:t>      - екі қапшықтан (</a:t>
            </a:r>
            <a:r>
              <a:rPr lang="en-US" sz="2800" b="1" smtClean="0">
                <a:latin typeface="Times New Roman" pitchFamily="18" charset="0"/>
              </a:rPr>
              <a:t>sacclus</a:t>
            </a:r>
            <a:r>
              <a:rPr lang="kk-KZ" sz="2800" b="1" smtClean="0">
                <a:latin typeface="Times New Roman" pitchFamily="18" charset="0"/>
              </a:rPr>
              <a:t>,</a:t>
            </a:r>
            <a:r>
              <a:rPr lang="en-US" sz="2800" b="1" smtClean="0">
                <a:latin typeface="Times New Roman" pitchFamily="18" charset="0"/>
              </a:rPr>
              <a:t> utriculus</a:t>
            </a:r>
            <a:r>
              <a:rPr lang="kk-KZ" sz="2800" b="1" smtClean="0">
                <a:latin typeface="Times New Roman" pitchFamily="18" charset="0"/>
              </a:rPr>
              <a:t>)</a:t>
            </a:r>
          </a:p>
          <a:p>
            <a:pPr marL="261938" indent="-261938" eaLnBrk="1" hangingPunct="1">
              <a:lnSpc>
                <a:spcPct val="80000"/>
              </a:lnSpc>
              <a:buFontTx/>
              <a:buNone/>
            </a:pPr>
            <a:r>
              <a:rPr lang="kk-KZ" sz="2800" b="1" smtClean="0">
                <a:latin typeface="Times New Roman" pitchFamily="18" charset="0"/>
              </a:rPr>
              <a:t>        Қапшықтар дақтарында отолит аппараты орналасқан. Дақтарда - рецепторлық жасушалардың жиынтығы және Са</a:t>
            </a:r>
            <a:r>
              <a:rPr lang="kk-KZ" sz="2800" b="1" baseline="30000" smtClean="0">
                <a:latin typeface="Times New Roman" pitchFamily="18" charset="0"/>
              </a:rPr>
              <a:t>++ </a:t>
            </a:r>
            <a:r>
              <a:rPr lang="kk-KZ" sz="2800" b="1" smtClean="0">
                <a:latin typeface="Times New Roman" pitchFamily="18" charset="0"/>
              </a:rPr>
              <a:t>карбонат кристаллдары бар мембрана;</a:t>
            </a:r>
          </a:p>
          <a:p>
            <a:pPr marL="261938" indent="-261938" eaLnBrk="1" hangingPunct="1">
              <a:lnSpc>
                <a:spcPct val="80000"/>
              </a:lnSpc>
              <a:buFontTx/>
              <a:buNone/>
            </a:pPr>
            <a:r>
              <a:rPr lang="kk-KZ" sz="2800" b="1" smtClean="0">
                <a:latin typeface="Times New Roman" pitchFamily="18" charset="0"/>
              </a:rPr>
              <a:t>      - үш жарты иірімді арналар, олардың ұштары кеңейген – ампула. Оларда да сезгіш жасушалар орналасқан.</a:t>
            </a:r>
            <a:endParaRPr lang="ru-RU" sz="2800" baseline="30000" smtClean="0">
              <a:latin typeface="Times New Roman" pitchFamily="18"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4" descr="Scan10003"/>
          <p:cNvPicPr>
            <a:picLocks noChangeAspect="1" noChangeArrowheads="1"/>
          </p:cNvPicPr>
          <p:nvPr/>
        </p:nvPicPr>
        <p:blipFill>
          <a:blip r:embed="rId2"/>
          <a:srcRect l="7405" t="44647" r="26320" b="24094"/>
          <a:stretch>
            <a:fillRect/>
          </a:stretch>
        </p:blipFill>
        <p:spPr bwMode="auto">
          <a:xfrm>
            <a:off x="684213" y="860425"/>
            <a:ext cx="7848600" cy="4930775"/>
          </a:xfrm>
          <a:prstGeom prst="rect">
            <a:avLst/>
          </a:prstGeom>
          <a:noFill/>
          <a:ln w="9525">
            <a:noFill/>
            <a:miter lim="800000"/>
            <a:headEnd/>
            <a:tailEnd/>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body" idx="1"/>
          </p:nvPr>
        </p:nvSpPr>
        <p:spPr>
          <a:xfrm>
            <a:off x="457200" y="333375"/>
            <a:ext cx="8229600" cy="5792788"/>
          </a:xfrm>
        </p:spPr>
        <p:txBody>
          <a:bodyPr/>
          <a:lstStyle/>
          <a:p>
            <a:pPr eaLnBrk="1" hangingPunct="1">
              <a:buFontTx/>
              <a:buNone/>
            </a:pPr>
            <a:r>
              <a:rPr lang="kk-KZ" b="1" smtClean="0">
                <a:latin typeface="Times New Roman" pitchFamily="18" charset="0"/>
              </a:rPr>
              <a:t>2. Өткізгіш бөлімі - тепе-теңдік жүйкесі (</a:t>
            </a:r>
            <a:r>
              <a:rPr lang="en-US" b="1" smtClean="0">
                <a:latin typeface="Times New Roman" pitchFamily="18" charset="0"/>
              </a:rPr>
              <a:t>VIII</a:t>
            </a:r>
            <a:r>
              <a:rPr lang="kk-KZ" b="1" smtClean="0">
                <a:latin typeface="Times New Roman" pitchFamily="18" charset="0"/>
              </a:rPr>
              <a:t> жұп бас ми жүйке құрамында) - сопақша ми - Швальбе, Бехтеров, Дейтерс, Манаков ядролары – жұлын – мишық - ортаңғы ми - вегетативтік орталықтар -торлы формация.</a:t>
            </a:r>
          </a:p>
          <a:p>
            <a:pPr eaLnBrk="1" hangingPunct="1">
              <a:buFontTx/>
              <a:buNone/>
            </a:pPr>
            <a:r>
              <a:rPr lang="kk-KZ" b="1" smtClean="0">
                <a:latin typeface="Times New Roman" pitchFamily="18" charset="0"/>
              </a:rPr>
              <a:t>3. Ортаңғы бөлім - артқы орталық аймақтың төменгі жағы. </a:t>
            </a:r>
            <a:endParaRPr lang="ru-RU" b="1" smtClean="0">
              <a:latin typeface="Times New Roman" pitchFamily="18"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Scan10007"/>
          <p:cNvPicPr>
            <a:picLocks noChangeAspect="1" noChangeArrowheads="1"/>
          </p:cNvPicPr>
          <p:nvPr>
            <p:ph type="body" idx="1"/>
          </p:nvPr>
        </p:nvPicPr>
        <p:blipFill>
          <a:blip r:embed="rId2"/>
          <a:srcRect l="26208" t="25272" r="13310" b="18631"/>
          <a:stretch>
            <a:fillRect/>
          </a:stretch>
        </p:blipFill>
        <p:spPr>
          <a:xfrm>
            <a:off x="684213" y="333375"/>
            <a:ext cx="7416800" cy="6048375"/>
          </a:xfrm>
          <a:noFill/>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pPr eaLnBrk="1" hangingPunct="1"/>
            <a:r>
              <a:rPr lang="kk-KZ" sz="2700" b="1" smtClean="0">
                <a:latin typeface="Times New Roman" pitchFamily="18" charset="0"/>
              </a:rPr>
              <a:t>Тақырыбы: Ноцицепция (ауырсыну талдағышы). Организмнің антиноцицепциялық жүйесі</a:t>
            </a:r>
            <a:endParaRPr lang="ru-RU" sz="2700" b="1" smtClean="0">
              <a:latin typeface="Times New Roman" pitchFamily="18" charset="0"/>
            </a:endParaRPr>
          </a:p>
        </p:txBody>
      </p:sp>
      <p:sp>
        <p:nvSpPr>
          <p:cNvPr id="56323" name="Rectangle 3"/>
          <p:cNvSpPr>
            <a:spLocks noGrp="1" noChangeArrowheads="1"/>
          </p:cNvSpPr>
          <p:nvPr>
            <p:ph type="body" idx="1"/>
          </p:nvPr>
        </p:nvSpPr>
        <p:spPr>
          <a:xfrm>
            <a:off x="179388" y="1600200"/>
            <a:ext cx="8713787" cy="4525963"/>
          </a:xfrm>
        </p:spPr>
        <p:txBody>
          <a:bodyPr/>
          <a:lstStyle/>
          <a:p>
            <a:pPr marL="609600" indent="-609600" algn="ctr" eaLnBrk="1" hangingPunct="1">
              <a:buFontTx/>
              <a:buNone/>
            </a:pPr>
            <a:r>
              <a:rPr lang="kk-KZ" sz="3000" b="1" smtClean="0">
                <a:latin typeface="Times New Roman" pitchFamily="18" charset="0"/>
              </a:rPr>
              <a:t>Жоспары:</a:t>
            </a:r>
          </a:p>
          <a:p>
            <a:pPr marL="609600" indent="-609600" eaLnBrk="1" hangingPunct="1">
              <a:buFontTx/>
              <a:buAutoNum type="arabicPeriod"/>
            </a:pPr>
            <a:r>
              <a:rPr lang="kk-KZ" sz="3000" b="1" smtClean="0">
                <a:latin typeface="Times New Roman" pitchFamily="18" charset="0"/>
              </a:rPr>
              <a:t>Ауырсыну, ауырсыну сезімінің биологиялық маңызы.</a:t>
            </a:r>
          </a:p>
          <a:p>
            <a:pPr marL="609600" indent="-609600" eaLnBrk="1" hangingPunct="1">
              <a:buFontTx/>
              <a:buAutoNum type="arabicPeriod"/>
            </a:pPr>
            <a:r>
              <a:rPr lang="kk-KZ" sz="3000" b="1" smtClean="0">
                <a:latin typeface="Times New Roman" pitchFamily="18" charset="0"/>
              </a:rPr>
              <a:t>Ноцицепция жайлы қазіргі кездегі ұғымдар.</a:t>
            </a:r>
          </a:p>
          <a:p>
            <a:pPr marL="609600" indent="-609600" eaLnBrk="1" hangingPunct="1">
              <a:buFontTx/>
              <a:buAutoNum type="arabicPeriod"/>
            </a:pPr>
            <a:r>
              <a:rPr lang="kk-KZ" sz="3000" b="1" smtClean="0">
                <a:latin typeface="Times New Roman" pitchFamily="18" charset="0"/>
              </a:rPr>
              <a:t>Ауырсыну сезімін тудыратын орталық механизмдері.</a:t>
            </a:r>
          </a:p>
          <a:p>
            <a:pPr marL="609600" indent="-609600" eaLnBrk="1" hangingPunct="1">
              <a:buFontTx/>
              <a:buAutoNum type="arabicPeriod"/>
            </a:pPr>
            <a:r>
              <a:rPr lang="kk-KZ" sz="3000" b="1" smtClean="0">
                <a:latin typeface="Times New Roman" pitchFamily="18" charset="0"/>
              </a:rPr>
              <a:t>Антиноцепциялық жүйе.</a:t>
            </a:r>
            <a:endParaRPr lang="ru-RU" sz="3000" b="1" smtClean="0">
              <a:latin typeface="Times New Roman" pitchFamily="18"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body" idx="1"/>
          </p:nvPr>
        </p:nvSpPr>
        <p:spPr>
          <a:xfrm>
            <a:off x="179388" y="404813"/>
            <a:ext cx="8507412" cy="5721350"/>
          </a:xfrm>
        </p:spPr>
        <p:txBody>
          <a:bodyPr/>
          <a:lstStyle/>
          <a:p>
            <a:pPr marL="0" indent="174625" eaLnBrk="1" hangingPunct="1">
              <a:buFontTx/>
              <a:buNone/>
            </a:pPr>
            <a:r>
              <a:rPr lang="kk-KZ" sz="2800" b="1" smtClean="0">
                <a:latin typeface="Times New Roman" pitchFamily="18" charset="0"/>
              </a:rPr>
              <a:t>Ауырсыну - күшті немесе шектен тыс тітіркендіргіш әсерінен организмдегі органикалық және функциялық өзгерістерді туындайтын ерекше психофизиологиялық жағдай.</a:t>
            </a:r>
          </a:p>
          <a:p>
            <a:pPr marL="0" indent="174625" eaLnBrk="1" hangingPunct="1">
              <a:buFontTx/>
              <a:buNone/>
            </a:pPr>
            <a:endParaRPr lang="kk-KZ" sz="2800" b="1" smtClean="0">
              <a:latin typeface="Times New Roman" pitchFamily="18" charset="0"/>
            </a:endParaRPr>
          </a:p>
          <a:p>
            <a:pPr marL="0" indent="174625" eaLnBrk="1" hangingPunct="1">
              <a:buFontTx/>
              <a:buNone/>
            </a:pPr>
            <a:r>
              <a:rPr lang="kk-KZ" sz="2800" b="1" smtClean="0">
                <a:latin typeface="Times New Roman" pitchFamily="18" charset="0"/>
              </a:rPr>
              <a:t>Ауырсыну - организмнің интегративті қызметі. Ол көптеген функционалдық жүйелер қызметтерін белсендіріп, жарақаттандыру факторларына төзімділігін күшейтеді.</a:t>
            </a:r>
            <a:endParaRPr lang="ru-RU" sz="2800" b="1" smtClean="0">
              <a:latin typeface="Times New Roman" pitchFamily="18"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body" idx="1"/>
          </p:nvPr>
        </p:nvSpPr>
        <p:spPr>
          <a:xfrm>
            <a:off x="457200" y="333375"/>
            <a:ext cx="8229600" cy="5792788"/>
          </a:xfrm>
        </p:spPr>
        <p:txBody>
          <a:bodyPr/>
          <a:lstStyle/>
          <a:p>
            <a:pPr marL="0" indent="363538" eaLnBrk="1" hangingPunct="1">
              <a:buFontTx/>
              <a:buNone/>
            </a:pPr>
            <a:r>
              <a:rPr lang="kk-KZ" b="1" smtClean="0">
                <a:latin typeface="Times New Roman" pitchFamily="18" charset="0"/>
              </a:rPr>
              <a:t>Ауырсыну тітіркендіргіші әсерінен организмде сана сезімі, сезім түйсігі, зерде, мотивация, вегетативтік, сомалық және іс әрекет реакциялары қалыптасады. </a:t>
            </a:r>
          </a:p>
          <a:p>
            <a:pPr marL="0" indent="363538" eaLnBrk="1" hangingPunct="1">
              <a:buFontTx/>
              <a:buNone/>
            </a:pPr>
            <a:endParaRPr lang="kk-KZ" b="1" smtClean="0">
              <a:latin typeface="Times New Roman" pitchFamily="18" charset="0"/>
            </a:endParaRPr>
          </a:p>
          <a:p>
            <a:pPr marL="0" indent="363538" algn="ctr" eaLnBrk="1" hangingPunct="1">
              <a:buFontTx/>
              <a:buNone/>
            </a:pPr>
            <a:r>
              <a:rPr lang="kk-KZ" b="1" smtClean="0">
                <a:latin typeface="Times New Roman" pitchFamily="18" charset="0"/>
              </a:rPr>
              <a:t>Ауырсыну, яғни ноцицепция жүйесі: </a:t>
            </a:r>
          </a:p>
          <a:p>
            <a:pPr marL="0" indent="363538" eaLnBrk="1" hangingPunct="1">
              <a:buFontTx/>
              <a:buChar char="-"/>
            </a:pPr>
            <a:r>
              <a:rPr lang="kk-KZ" b="1" smtClean="0">
                <a:latin typeface="Times New Roman" pitchFamily="18" charset="0"/>
              </a:rPr>
              <a:t>сезімді қабылдайтын рецепторлар;</a:t>
            </a:r>
          </a:p>
          <a:p>
            <a:pPr marL="0" indent="363538" eaLnBrk="1" hangingPunct="1">
              <a:buFontTx/>
              <a:buChar char="-"/>
            </a:pPr>
            <a:r>
              <a:rPr lang="kk-KZ" b="1" smtClean="0">
                <a:latin typeface="Times New Roman" pitchFamily="18" charset="0"/>
              </a:rPr>
              <a:t>өзіндік өткізгіш бөлім;</a:t>
            </a:r>
          </a:p>
          <a:p>
            <a:pPr marL="0" indent="363538" eaLnBrk="1" hangingPunct="1">
              <a:buFontTx/>
              <a:buChar char="-"/>
            </a:pPr>
            <a:r>
              <a:rPr lang="kk-KZ" b="1" smtClean="0">
                <a:latin typeface="Times New Roman" pitchFamily="18" charset="0"/>
              </a:rPr>
              <a:t>орталық жүйке құрылымдармен сипатталады.</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457200" y="274638"/>
            <a:ext cx="8229600" cy="777875"/>
          </a:xfrm>
        </p:spPr>
        <p:txBody>
          <a:bodyPr/>
          <a:lstStyle/>
          <a:p>
            <a:pPr eaLnBrk="1" hangingPunct="1"/>
            <a:r>
              <a:rPr lang="kk-KZ" sz="2800" b="1" smtClean="0">
                <a:latin typeface="Times New Roman" pitchFamily="18" charset="0"/>
              </a:rPr>
              <a:t>Ауырсыну қабылдағыштары туралы екі түрлі пікір бар:</a:t>
            </a:r>
            <a:endParaRPr lang="ru-RU" sz="2800" b="1" smtClean="0">
              <a:latin typeface="Times New Roman" pitchFamily="18" charset="0"/>
            </a:endParaRPr>
          </a:p>
        </p:txBody>
      </p:sp>
      <p:sp>
        <p:nvSpPr>
          <p:cNvPr id="59395" name="Rectangle 3"/>
          <p:cNvSpPr>
            <a:spLocks noGrp="1" noChangeArrowheads="1"/>
          </p:cNvSpPr>
          <p:nvPr>
            <p:ph type="body" idx="1"/>
          </p:nvPr>
        </p:nvSpPr>
        <p:spPr/>
        <p:txBody>
          <a:bodyPr/>
          <a:lstStyle/>
          <a:p>
            <a:pPr eaLnBrk="1" hangingPunct="1">
              <a:lnSpc>
                <a:spcPct val="90000"/>
              </a:lnSpc>
              <a:buFontTx/>
              <a:buNone/>
            </a:pPr>
            <a:r>
              <a:rPr lang="kk-KZ" sz="2400" b="1" smtClean="0">
                <a:latin typeface="Times New Roman" pitchFamily="18" charset="0"/>
              </a:rPr>
              <a:t>1) Ауырсыну қабылдағыштары (ноцицепторлар) - бұл бос жалаңаштанған жүйке ұштары.</a:t>
            </a:r>
            <a:endParaRPr lang="ru-RU" sz="2400" b="1" smtClean="0">
              <a:latin typeface="Times New Roman" pitchFamily="18" charset="0"/>
            </a:endParaRPr>
          </a:p>
          <a:p>
            <a:pPr eaLnBrk="1" hangingPunct="1">
              <a:lnSpc>
                <a:spcPct val="90000"/>
              </a:lnSpc>
            </a:pPr>
            <a:endParaRPr lang="kk-KZ" sz="2400" b="1" smtClean="0">
              <a:latin typeface="Times New Roman" pitchFamily="18" charset="0"/>
            </a:endParaRPr>
          </a:p>
          <a:p>
            <a:pPr eaLnBrk="1" hangingPunct="1">
              <a:lnSpc>
                <a:spcPct val="90000"/>
              </a:lnSpc>
              <a:buFontTx/>
              <a:buNone/>
            </a:pPr>
            <a:r>
              <a:rPr lang="kk-KZ" sz="2400" b="1" smtClean="0">
                <a:latin typeface="Times New Roman" pitchFamily="18" charset="0"/>
              </a:rPr>
              <a:t>2) Басқа рецепторлардан:</a:t>
            </a:r>
          </a:p>
          <a:p>
            <a:pPr eaLnBrk="1" hangingPunct="1">
              <a:lnSpc>
                <a:spcPct val="90000"/>
              </a:lnSpc>
              <a:buFontTx/>
              <a:buNone/>
            </a:pPr>
            <a:r>
              <a:rPr lang="kk-KZ" sz="2400" b="1" smtClean="0">
                <a:latin typeface="Times New Roman" pitchFamily="18" charset="0"/>
              </a:rPr>
              <a:t>   - Механорецепторлар - өте күшті механикалық әсерлерден;</a:t>
            </a:r>
          </a:p>
          <a:p>
            <a:pPr eaLnBrk="1" hangingPunct="1">
              <a:lnSpc>
                <a:spcPct val="90000"/>
              </a:lnSpc>
              <a:buFontTx/>
              <a:buNone/>
            </a:pPr>
            <a:r>
              <a:rPr lang="kk-KZ" sz="2400" b="1" smtClean="0">
                <a:latin typeface="Times New Roman" pitchFamily="18" charset="0"/>
              </a:rPr>
              <a:t>  - Терморецепторлар - өте күшті жылулық әсерлерден;</a:t>
            </a:r>
          </a:p>
          <a:p>
            <a:pPr eaLnBrk="1" hangingPunct="1">
              <a:lnSpc>
                <a:spcPct val="90000"/>
              </a:lnSpc>
              <a:buFontTx/>
              <a:buNone/>
            </a:pPr>
            <a:r>
              <a:rPr lang="kk-KZ" sz="2400" b="1" smtClean="0">
                <a:latin typeface="Times New Roman" pitchFamily="18" charset="0"/>
              </a:rPr>
              <a:t>  - Хеморецепторлар - биологиялық белсенді заттар (кининдер), белгілі концентрация мөлшердегі калий иондары,  Са </a:t>
            </a:r>
            <a:r>
              <a:rPr lang="kk-KZ" sz="2400" b="1" baseline="30000" smtClean="0">
                <a:latin typeface="Times New Roman" pitchFamily="18" charset="0"/>
              </a:rPr>
              <a:t>2+</a:t>
            </a:r>
            <a:r>
              <a:rPr lang="kk-KZ" sz="2400" b="1" smtClean="0">
                <a:latin typeface="Times New Roman" pitchFamily="18" charset="0"/>
              </a:rPr>
              <a:t>, Н</a:t>
            </a:r>
            <a:r>
              <a:rPr lang="kk-KZ" sz="2400" b="1" baseline="30000" smtClean="0">
                <a:latin typeface="Times New Roman" pitchFamily="18" charset="0"/>
              </a:rPr>
              <a:t>+ </a:t>
            </a:r>
            <a:r>
              <a:rPr lang="kk-KZ" sz="2400" b="1" smtClean="0">
                <a:latin typeface="Times New Roman" pitchFamily="18" charset="0"/>
              </a:rPr>
              <a:t>иондары мен гистамин, серотонин.</a:t>
            </a:r>
            <a:endParaRPr lang="ru-RU" sz="2400" b="1" smtClean="0">
              <a:latin typeface="Times New Roman" pitchFamily="18"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body" idx="1"/>
          </p:nvPr>
        </p:nvSpPr>
        <p:spPr>
          <a:xfrm>
            <a:off x="457200" y="333375"/>
            <a:ext cx="8435975" cy="5792788"/>
          </a:xfrm>
        </p:spPr>
        <p:txBody>
          <a:bodyPr/>
          <a:lstStyle/>
          <a:p>
            <a:pPr marL="0" indent="363538" algn="ctr" eaLnBrk="1" hangingPunct="1">
              <a:lnSpc>
                <a:spcPct val="80000"/>
              </a:lnSpc>
              <a:buFontTx/>
              <a:buNone/>
            </a:pPr>
            <a:r>
              <a:rPr lang="kk-KZ" b="1" i="1" smtClean="0">
                <a:latin typeface="Times New Roman" pitchFamily="18" charset="0"/>
              </a:rPr>
              <a:t>Ауырсыну сезімінің аралық бөлімі:</a:t>
            </a:r>
          </a:p>
          <a:p>
            <a:pPr marL="0" indent="363538" eaLnBrk="1" hangingPunct="1">
              <a:lnSpc>
                <a:spcPct val="80000"/>
              </a:lnSpc>
              <a:buFontTx/>
              <a:buNone/>
            </a:pPr>
            <a:r>
              <a:rPr lang="kk-KZ" sz="2400" b="1" smtClean="0">
                <a:latin typeface="Times New Roman" pitchFamily="18" charset="0"/>
              </a:rPr>
              <a:t>Ауырсыну сезімді өткізеді:</a:t>
            </a:r>
          </a:p>
          <a:p>
            <a:pPr marL="0" indent="363538" eaLnBrk="1" hangingPunct="1">
              <a:lnSpc>
                <a:spcPct val="80000"/>
              </a:lnSpc>
              <a:buFontTx/>
              <a:buNone/>
            </a:pPr>
            <a:r>
              <a:rPr lang="kk-KZ" sz="2400" b="1" smtClean="0">
                <a:latin typeface="Times New Roman" pitchFamily="18" charset="0"/>
              </a:rPr>
              <a:t>А және С жүйке талшықтары ауырсыну сезімнің екі түрін тудырады: 1) тез; 2) баяу (сыздап).</a:t>
            </a:r>
          </a:p>
          <a:p>
            <a:pPr marL="0" indent="363538" eaLnBrk="1" hangingPunct="1">
              <a:lnSpc>
                <a:spcPct val="80000"/>
              </a:lnSpc>
              <a:buFontTx/>
              <a:buNone/>
            </a:pPr>
            <a:endParaRPr lang="kk-KZ" sz="2400" b="1" smtClean="0">
              <a:latin typeface="Times New Roman" pitchFamily="18" charset="0"/>
            </a:endParaRPr>
          </a:p>
          <a:p>
            <a:pPr marL="0" indent="363538" eaLnBrk="1" hangingPunct="1">
              <a:lnSpc>
                <a:spcPct val="80000"/>
              </a:lnSpc>
              <a:buFontTx/>
              <a:buNone/>
            </a:pPr>
            <a:r>
              <a:rPr lang="kk-KZ" sz="2400" b="1" smtClean="0">
                <a:latin typeface="Times New Roman" pitchFamily="18" charset="0"/>
              </a:rPr>
              <a:t>Ауырсыну сигналдарын қабылдайтын құрылымдар орталық жүйке жүйесінің әртүрлі деңгейінде орналасады.</a:t>
            </a:r>
          </a:p>
          <a:p>
            <a:pPr marL="0" indent="363538" eaLnBrk="1" hangingPunct="1">
              <a:lnSpc>
                <a:spcPct val="80000"/>
              </a:lnSpc>
              <a:buFontTx/>
              <a:buNone/>
            </a:pPr>
            <a:r>
              <a:rPr lang="kk-KZ" sz="2400" b="1" i="1" smtClean="0">
                <a:latin typeface="Times New Roman" pitchFamily="18" charset="0"/>
              </a:rPr>
              <a:t>Жұлын-таламус жолы:</a:t>
            </a:r>
            <a:r>
              <a:rPr lang="kk-KZ" sz="2400" b="1" smtClean="0">
                <a:latin typeface="Times New Roman" pitchFamily="18" charset="0"/>
              </a:rPr>
              <a:t> ноцицепторларда пайда болған серпіністер - жұлын түйінінен (1 нейрон) - жұлынның артқы ашасының (мүйізінің) сұр затына (2 нейрон) - жұлын-таламус жолы - таламустың вентралды ядроларына (3 нейрон) - ми қыртысының нейрондарына өтеді.</a:t>
            </a:r>
          </a:p>
          <a:p>
            <a:pPr marL="0" indent="363538" eaLnBrk="1" hangingPunct="1">
              <a:lnSpc>
                <a:spcPct val="80000"/>
              </a:lnSpc>
              <a:buFontTx/>
              <a:buNone/>
            </a:pPr>
            <a:endParaRPr lang="kk-KZ" sz="2400" b="1" smtClean="0">
              <a:latin typeface="Times New Roman" pitchFamily="18" charset="0"/>
            </a:endParaRPr>
          </a:p>
          <a:p>
            <a:pPr marL="0" indent="363538" eaLnBrk="1" hangingPunct="1">
              <a:lnSpc>
                <a:spcPct val="80000"/>
              </a:lnSpc>
              <a:buFontTx/>
              <a:buNone/>
            </a:pPr>
            <a:r>
              <a:rPr lang="kk-KZ" sz="2800" b="1" smtClean="0">
                <a:latin typeface="Times New Roman" pitchFamily="18" charset="0"/>
              </a:rPr>
              <a:t>Таламуста </a:t>
            </a:r>
            <a:r>
              <a:rPr lang="kk-KZ" sz="2400" b="1" smtClean="0">
                <a:latin typeface="Times New Roman" pitchFamily="18" charset="0"/>
              </a:rPr>
              <a:t>- пайда болған ауырсыну сезімінің түрлері (жағымсыз, сыздаған, өткір және т.б.) анықталады. </a:t>
            </a:r>
            <a:endParaRPr lang="ru-RU" sz="2400" b="1" smtClean="0">
              <a:latin typeface="Times New Roman" pitchFamily="18"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274638"/>
            <a:ext cx="8229600" cy="490537"/>
          </a:xfrm>
        </p:spPr>
        <p:txBody>
          <a:bodyPr/>
          <a:lstStyle/>
          <a:p>
            <a:pPr eaLnBrk="1" hangingPunct="1"/>
            <a:r>
              <a:rPr lang="kk-KZ" sz="2400" b="1" smtClean="0">
                <a:latin typeface="Times New Roman" pitchFamily="18" charset="0"/>
              </a:rPr>
              <a:t>Рецепторлардың жіктелуі:</a:t>
            </a:r>
            <a:endParaRPr lang="ru-RU" sz="2400" b="1" smtClean="0">
              <a:latin typeface="Times New Roman" pitchFamily="18" charset="0"/>
            </a:endParaRPr>
          </a:p>
        </p:txBody>
      </p:sp>
      <p:sp>
        <p:nvSpPr>
          <p:cNvPr id="6147" name="Rectangle 3"/>
          <p:cNvSpPr>
            <a:spLocks noGrp="1" noChangeArrowheads="1"/>
          </p:cNvSpPr>
          <p:nvPr>
            <p:ph type="body" idx="1"/>
          </p:nvPr>
        </p:nvSpPr>
        <p:spPr>
          <a:xfrm>
            <a:off x="457200" y="836613"/>
            <a:ext cx="8229600" cy="5289550"/>
          </a:xfrm>
        </p:spPr>
        <p:txBody>
          <a:bodyPr/>
          <a:lstStyle/>
          <a:p>
            <a:pPr eaLnBrk="1" hangingPunct="1">
              <a:lnSpc>
                <a:spcPct val="80000"/>
              </a:lnSpc>
              <a:buFontTx/>
              <a:buNone/>
            </a:pPr>
            <a:r>
              <a:rPr lang="en-US" sz="2000" i="1" smtClean="0">
                <a:latin typeface="Times New Roman" pitchFamily="18" charset="0"/>
              </a:rPr>
              <a:t>I</a:t>
            </a:r>
            <a:r>
              <a:rPr lang="kk-KZ" sz="2000" b="1" i="1" smtClean="0">
                <a:latin typeface="Times New Roman" pitchFamily="18" charset="0"/>
              </a:rPr>
              <a:t>. Сезім түрлеріне байланысты</a:t>
            </a:r>
            <a:r>
              <a:rPr lang="kk-KZ" sz="2000" b="1" smtClean="0">
                <a:latin typeface="Times New Roman" pitchFamily="18" charset="0"/>
              </a:rPr>
              <a:t>:</a:t>
            </a:r>
          </a:p>
          <a:p>
            <a:pPr eaLnBrk="1" hangingPunct="1">
              <a:lnSpc>
                <a:spcPct val="80000"/>
              </a:lnSpc>
              <a:buFontTx/>
              <a:buNone/>
            </a:pPr>
            <a:r>
              <a:rPr lang="kk-KZ" sz="2000" b="1" smtClean="0">
                <a:latin typeface="Times New Roman" pitchFamily="18" charset="0"/>
              </a:rPr>
              <a:t>-    көру рецепторлары</a:t>
            </a:r>
          </a:p>
          <a:p>
            <a:pPr eaLnBrk="1" hangingPunct="1">
              <a:lnSpc>
                <a:spcPct val="80000"/>
              </a:lnSpc>
              <a:buFontTx/>
              <a:buChar char="-"/>
            </a:pPr>
            <a:r>
              <a:rPr lang="kk-KZ" sz="2000" b="1" smtClean="0">
                <a:latin typeface="Times New Roman" pitchFamily="18" charset="0"/>
              </a:rPr>
              <a:t>есту рецепторлары</a:t>
            </a:r>
          </a:p>
          <a:p>
            <a:pPr eaLnBrk="1" hangingPunct="1">
              <a:lnSpc>
                <a:spcPct val="80000"/>
              </a:lnSpc>
              <a:buFontTx/>
              <a:buChar char="-"/>
            </a:pPr>
            <a:r>
              <a:rPr lang="kk-KZ" sz="2000" b="1" smtClean="0">
                <a:latin typeface="Times New Roman" pitchFamily="18" charset="0"/>
              </a:rPr>
              <a:t>дәм сезу рецепторлары</a:t>
            </a:r>
          </a:p>
          <a:p>
            <a:pPr eaLnBrk="1" hangingPunct="1">
              <a:lnSpc>
                <a:spcPct val="80000"/>
              </a:lnSpc>
              <a:buFontTx/>
              <a:buChar char="-"/>
            </a:pPr>
            <a:r>
              <a:rPr lang="kk-KZ" sz="2000" b="1" smtClean="0">
                <a:latin typeface="Times New Roman" pitchFamily="18" charset="0"/>
              </a:rPr>
              <a:t>жанасу сезу</a:t>
            </a:r>
          </a:p>
          <a:p>
            <a:pPr eaLnBrk="1" hangingPunct="1">
              <a:lnSpc>
                <a:spcPct val="80000"/>
              </a:lnSpc>
              <a:buFontTx/>
              <a:buChar char="-"/>
            </a:pPr>
            <a:r>
              <a:rPr lang="kk-KZ" sz="2000" b="1" smtClean="0">
                <a:latin typeface="Times New Roman" pitchFamily="18" charset="0"/>
              </a:rPr>
              <a:t>терморецепторлар</a:t>
            </a:r>
          </a:p>
          <a:p>
            <a:pPr eaLnBrk="1" hangingPunct="1">
              <a:lnSpc>
                <a:spcPct val="80000"/>
              </a:lnSpc>
              <a:buFontTx/>
              <a:buChar char="-"/>
            </a:pPr>
            <a:r>
              <a:rPr lang="kk-KZ" sz="2000" b="1" smtClean="0">
                <a:latin typeface="Times New Roman" pitchFamily="18" charset="0"/>
              </a:rPr>
              <a:t>проприорецепторлар</a:t>
            </a:r>
          </a:p>
          <a:p>
            <a:pPr eaLnBrk="1" hangingPunct="1">
              <a:lnSpc>
                <a:spcPct val="80000"/>
              </a:lnSpc>
              <a:buFontTx/>
              <a:buChar char="-"/>
            </a:pPr>
            <a:r>
              <a:rPr lang="kk-KZ" sz="2000" b="1" smtClean="0">
                <a:latin typeface="Times New Roman" pitchFamily="18" charset="0"/>
              </a:rPr>
              <a:t>вестибулярлық (тепе-теңдік)</a:t>
            </a:r>
          </a:p>
          <a:p>
            <a:pPr eaLnBrk="1" hangingPunct="1">
              <a:lnSpc>
                <a:spcPct val="80000"/>
              </a:lnSpc>
              <a:buFontTx/>
              <a:buChar char="-"/>
            </a:pPr>
            <a:r>
              <a:rPr lang="kk-KZ" sz="2000" b="1" smtClean="0">
                <a:latin typeface="Times New Roman" pitchFamily="18" charset="0"/>
              </a:rPr>
              <a:t>ауырсыну сезу</a:t>
            </a:r>
          </a:p>
          <a:p>
            <a:pPr eaLnBrk="1" hangingPunct="1">
              <a:lnSpc>
                <a:spcPct val="80000"/>
              </a:lnSpc>
              <a:buFontTx/>
              <a:buChar char="-"/>
            </a:pPr>
            <a:r>
              <a:rPr lang="kk-KZ" sz="2000" b="1" smtClean="0">
                <a:latin typeface="Times New Roman" pitchFamily="18" charset="0"/>
              </a:rPr>
              <a:t>иіс сезу</a:t>
            </a:r>
          </a:p>
          <a:p>
            <a:pPr eaLnBrk="1" hangingPunct="1">
              <a:lnSpc>
                <a:spcPct val="80000"/>
              </a:lnSpc>
              <a:buFontTx/>
              <a:buNone/>
            </a:pPr>
            <a:r>
              <a:rPr lang="en-US" sz="2000" b="1" i="1" smtClean="0">
                <a:latin typeface="Times New Roman" pitchFamily="18" charset="0"/>
              </a:rPr>
              <a:t>II</a:t>
            </a:r>
            <a:r>
              <a:rPr lang="kk-KZ" sz="2000" b="1" i="1" smtClean="0">
                <a:latin typeface="Times New Roman" pitchFamily="18" charset="0"/>
              </a:rPr>
              <a:t>.</a:t>
            </a:r>
            <a:r>
              <a:rPr lang="en-US" sz="2000" b="1" i="1" smtClean="0">
                <a:latin typeface="Times New Roman" pitchFamily="18" charset="0"/>
              </a:rPr>
              <a:t> </a:t>
            </a:r>
            <a:r>
              <a:rPr lang="kk-KZ" sz="2000" b="1" i="1" smtClean="0">
                <a:latin typeface="Times New Roman" pitchFamily="18" charset="0"/>
              </a:rPr>
              <a:t>Рецепторлардың орналасуына байланысты</a:t>
            </a:r>
            <a:r>
              <a:rPr lang="kk-KZ" sz="2000" b="1" smtClean="0">
                <a:latin typeface="Times New Roman" pitchFamily="18" charset="0"/>
              </a:rPr>
              <a:t>:</a:t>
            </a:r>
          </a:p>
          <a:p>
            <a:pPr eaLnBrk="1" hangingPunct="1">
              <a:lnSpc>
                <a:spcPct val="80000"/>
              </a:lnSpc>
              <a:buFontTx/>
              <a:buNone/>
            </a:pPr>
            <a:r>
              <a:rPr lang="kk-KZ" sz="2000" b="1" smtClean="0">
                <a:latin typeface="Times New Roman" pitchFamily="18" charset="0"/>
              </a:rPr>
              <a:t>     </a:t>
            </a:r>
            <a:r>
              <a:rPr lang="en-US" sz="2000" b="1" smtClean="0">
                <a:latin typeface="Times New Roman" pitchFamily="18" charset="0"/>
              </a:rPr>
              <a:t>I</a:t>
            </a:r>
            <a:r>
              <a:rPr lang="kk-KZ" sz="2000" b="1" smtClean="0">
                <a:latin typeface="Times New Roman" pitchFamily="18" charset="0"/>
              </a:rPr>
              <a:t>. Шетте орналасқан (экстерорецепторлар)</a:t>
            </a:r>
          </a:p>
          <a:p>
            <a:pPr eaLnBrk="1" hangingPunct="1">
              <a:lnSpc>
                <a:spcPct val="80000"/>
              </a:lnSpc>
              <a:buFontTx/>
              <a:buNone/>
            </a:pPr>
            <a:r>
              <a:rPr lang="kk-KZ" sz="2000" b="1" smtClean="0">
                <a:latin typeface="Times New Roman" pitchFamily="18" charset="0"/>
              </a:rPr>
              <a:t>         - есту, көру, иіс сезу, дәм сезу, жанасу</a:t>
            </a:r>
          </a:p>
          <a:p>
            <a:pPr eaLnBrk="1" hangingPunct="1">
              <a:lnSpc>
                <a:spcPct val="80000"/>
              </a:lnSpc>
              <a:buFontTx/>
              <a:buNone/>
            </a:pPr>
            <a:r>
              <a:rPr lang="kk-KZ" sz="2000" b="1" smtClean="0">
                <a:latin typeface="Times New Roman" pitchFamily="18" charset="0"/>
              </a:rPr>
              <a:t>   </a:t>
            </a:r>
            <a:r>
              <a:rPr lang="en-US" sz="2000" b="1" smtClean="0">
                <a:latin typeface="Times New Roman" pitchFamily="18" charset="0"/>
              </a:rPr>
              <a:t>II</a:t>
            </a:r>
            <a:r>
              <a:rPr lang="kk-KZ" sz="2000" b="1" smtClean="0">
                <a:latin typeface="Times New Roman" pitchFamily="18" charset="0"/>
              </a:rPr>
              <a:t>. Іште орналасқан (интерорецепторлар)</a:t>
            </a:r>
          </a:p>
          <a:p>
            <a:pPr eaLnBrk="1" hangingPunct="1">
              <a:lnSpc>
                <a:spcPct val="80000"/>
              </a:lnSpc>
              <a:buFontTx/>
              <a:buNone/>
            </a:pPr>
            <a:r>
              <a:rPr lang="kk-KZ" sz="2000" b="1" smtClean="0">
                <a:latin typeface="Times New Roman" pitchFamily="18" charset="0"/>
              </a:rPr>
              <a:t>        а) вестибулярлық және проприорецепторлар (қимыл-тірек</a:t>
            </a:r>
          </a:p>
          <a:p>
            <a:pPr eaLnBrk="1" hangingPunct="1">
              <a:lnSpc>
                <a:spcPct val="80000"/>
              </a:lnSpc>
              <a:buFontTx/>
              <a:buNone/>
            </a:pPr>
            <a:r>
              <a:rPr lang="kk-KZ" sz="2000" b="1" smtClean="0">
                <a:latin typeface="Times New Roman" pitchFamily="18" charset="0"/>
              </a:rPr>
              <a:t>            аппаратының рецепторлары)</a:t>
            </a:r>
          </a:p>
          <a:p>
            <a:pPr eaLnBrk="1" hangingPunct="1">
              <a:lnSpc>
                <a:spcPct val="80000"/>
              </a:lnSpc>
              <a:buFontTx/>
              <a:buNone/>
            </a:pPr>
            <a:r>
              <a:rPr lang="kk-KZ" sz="2000" b="1" smtClean="0">
                <a:latin typeface="Times New Roman" pitchFamily="18" charset="0"/>
              </a:rPr>
              <a:t>        б)  висцерорецепторлар-ішкі ағзалардың рецепторлары</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Scan10002"/>
          <p:cNvPicPr>
            <a:picLocks noChangeAspect="1" noChangeArrowheads="1"/>
          </p:cNvPicPr>
          <p:nvPr/>
        </p:nvPicPr>
        <p:blipFill>
          <a:blip r:embed="rId2"/>
          <a:srcRect l="13776" t="8626" r="34586" b="60857"/>
          <a:stretch>
            <a:fillRect/>
          </a:stretch>
        </p:blipFill>
        <p:spPr bwMode="auto">
          <a:xfrm>
            <a:off x="0" y="228600"/>
            <a:ext cx="9144000" cy="6400800"/>
          </a:xfrm>
          <a:prstGeom prst="rect">
            <a:avLst/>
          </a:prstGeom>
          <a:noFill/>
          <a:ln w="9525">
            <a:noFill/>
            <a:miter lim="800000"/>
            <a:headEnd/>
            <a:tailEnd/>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Scan10003"/>
          <p:cNvPicPr>
            <a:picLocks noChangeAspect="1" noChangeArrowheads="1"/>
          </p:cNvPicPr>
          <p:nvPr/>
        </p:nvPicPr>
        <p:blipFill>
          <a:blip r:embed="rId2"/>
          <a:srcRect l="14507" t="7292" r="11438" b="50157"/>
          <a:stretch>
            <a:fillRect/>
          </a:stretch>
        </p:blipFill>
        <p:spPr bwMode="auto">
          <a:xfrm>
            <a:off x="0" y="381000"/>
            <a:ext cx="9144000" cy="5764213"/>
          </a:xfrm>
          <a:prstGeom prst="rect">
            <a:avLst/>
          </a:prstGeom>
          <a:noFill/>
          <a:ln w="9525">
            <a:noFill/>
            <a:miter lim="800000"/>
            <a:headEnd/>
            <a:tailEnd/>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body" idx="1"/>
          </p:nvPr>
        </p:nvSpPr>
        <p:spPr>
          <a:xfrm>
            <a:off x="457200" y="333375"/>
            <a:ext cx="8229600" cy="5792788"/>
          </a:xfrm>
        </p:spPr>
        <p:txBody>
          <a:bodyPr/>
          <a:lstStyle/>
          <a:p>
            <a:pPr marL="0" indent="261938" eaLnBrk="1" hangingPunct="1">
              <a:buFontTx/>
              <a:buNone/>
            </a:pPr>
            <a:r>
              <a:rPr lang="kk-KZ" sz="2800" b="1" smtClean="0">
                <a:latin typeface="Times New Roman" pitchFamily="18" charset="0"/>
              </a:rPr>
              <a:t>Ретикулярлық формация - ноцицепциялық әсерленістерде ми қыртысының белсенділігін жоғарлатады.</a:t>
            </a:r>
          </a:p>
          <a:p>
            <a:pPr marL="0" indent="261938" eaLnBrk="1" hangingPunct="1">
              <a:buFontTx/>
              <a:buNone/>
            </a:pPr>
            <a:endParaRPr lang="kk-KZ" sz="2800" b="1" smtClean="0">
              <a:latin typeface="Times New Roman" pitchFamily="18" charset="0"/>
            </a:endParaRPr>
          </a:p>
          <a:p>
            <a:pPr marL="0" indent="261938" eaLnBrk="1" hangingPunct="1">
              <a:buFontTx/>
              <a:buNone/>
            </a:pPr>
            <a:r>
              <a:rPr lang="kk-KZ" sz="2800" b="1" smtClean="0">
                <a:latin typeface="Times New Roman" pitchFamily="18" charset="0"/>
              </a:rPr>
              <a:t>Ми қыртысының соматосенсорлық ауырсыну сезім аймағында дененің ауырған жерінің проекциясы қалыптасады. </a:t>
            </a:r>
            <a:endParaRPr lang="ru-RU" sz="2800" b="1" smtClean="0">
              <a:latin typeface="Times New Roman" pitchFamily="18"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eaLnBrk="1" hangingPunct="1"/>
            <a:r>
              <a:rPr lang="kk-KZ" sz="3200" b="1" smtClean="0">
                <a:latin typeface="Times New Roman" pitchFamily="18" charset="0"/>
              </a:rPr>
              <a:t>Антиноцепциялық жүйе (АНЖ)</a:t>
            </a:r>
            <a:endParaRPr lang="ru-RU" sz="3200" b="1" smtClean="0">
              <a:latin typeface="Times New Roman" pitchFamily="18" charset="0"/>
            </a:endParaRPr>
          </a:p>
        </p:txBody>
      </p:sp>
      <p:sp>
        <p:nvSpPr>
          <p:cNvPr id="64515" name="Rectangle 3"/>
          <p:cNvSpPr>
            <a:spLocks noGrp="1" noChangeArrowheads="1"/>
          </p:cNvSpPr>
          <p:nvPr>
            <p:ph type="body" idx="1"/>
          </p:nvPr>
        </p:nvSpPr>
        <p:spPr>
          <a:xfrm>
            <a:off x="179388" y="1600200"/>
            <a:ext cx="8713787" cy="4525963"/>
          </a:xfrm>
        </p:spPr>
        <p:txBody>
          <a:bodyPr/>
          <a:lstStyle/>
          <a:p>
            <a:pPr marL="0" indent="363538" eaLnBrk="1" hangingPunct="1">
              <a:buFontTx/>
              <a:buNone/>
            </a:pPr>
            <a:r>
              <a:rPr lang="kk-KZ" sz="2800" b="1" smtClean="0">
                <a:latin typeface="Times New Roman" pitchFamily="18" charset="0"/>
              </a:rPr>
              <a:t>Антиноцепциялық жүйе - ауырсыну сезімі мидың жоғарғы бөлімдеріне өтуін төмендетіп немесе тежеп отыратын нейрондар топтары. </a:t>
            </a:r>
          </a:p>
          <a:p>
            <a:pPr marL="0" indent="363538" eaLnBrk="1" hangingPunct="1">
              <a:buFontTx/>
              <a:buNone/>
            </a:pPr>
            <a:r>
              <a:rPr lang="kk-KZ" sz="2800" b="1" smtClean="0">
                <a:latin typeface="Times New Roman" pitchFamily="18" charset="0"/>
              </a:rPr>
              <a:t>Ауырсыну нәтижесінде пайда болған серпіністерді арнайы заттар мен нейропептидтер арқылы синапстардан  өтуін өзгертеді.</a:t>
            </a:r>
            <a:endParaRPr lang="ru-RU" sz="2800" b="1" smtClean="0">
              <a:latin typeface="Times New Roman" pitchFamily="18"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457200" y="274638"/>
            <a:ext cx="8229600" cy="561975"/>
          </a:xfrm>
        </p:spPr>
        <p:txBody>
          <a:bodyPr/>
          <a:lstStyle/>
          <a:p>
            <a:pPr eaLnBrk="1" hangingPunct="1"/>
            <a:r>
              <a:rPr lang="kk-KZ" sz="3200" b="1" smtClean="0"/>
              <a:t>Нейропептидтер</a:t>
            </a:r>
            <a:endParaRPr lang="ru-RU" sz="3200" b="1" smtClean="0"/>
          </a:p>
        </p:txBody>
      </p:sp>
      <p:sp>
        <p:nvSpPr>
          <p:cNvPr id="65539" name="Rectangle 3"/>
          <p:cNvSpPr>
            <a:spLocks noGrp="1" noChangeArrowheads="1"/>
          </p:cNvSpPr>
          <p:nvPr>
            <p:ph type="body" idx="1"/>
          </p:nvPr>
        </p:nvSpPr>
        <p:spPr>
          <a:xfrm>
            <a:off x="457200" y="1052513"/>
            <a:ext cx="8229600" cy="5073650"/>
          </a:xfrm>
        </p:spPr>
        <p:txBody>
          <a:bodyPr/>
          <a:lstStyle/>
          <a:p>
            <a:pPr eaLnBrk="1" hangingPunct="1">
              <a:buFontTx/>
              <a:buNone/>
            </a:pPr>
            <a:r>
              <a:rPr lang="kk-KZ" sz="2800" b="1" smtClean="0">
                <a:latin typeface="Times New Roman" pitchFamily="18" charset="0"/>
              </a:rPr>
              <a:t>-  Эндорфиндер - липотроптық гормондардың бөліктері - антиноцицепциялық жүйесінің нейрондарының жүйке ұштарынан бөлінеді;</a:t>
            </a:r>
          </a:p>
          <a:p>
            <a:pPr eaLnBrk="1" hangingPunct="1">
              <a:buFontTx/>
              <a:buChar char="-"/>
            </a:pPr>
            <a:r>
              <a:rPr lang="kk-KZ" sz="2800" b="1" smtClean="0">
                <a:latin typeface="Times New Roman" pitchFamily="18" charset="0"/>
              </a:rPr>
              <a:t>Энкефалиндер - ми тінінен бөлінеді;</a:t>
            </a:r>
          </a:p>
          <a:p>
            <a:pPr eaLnBrk="1" hangingPunct="1">
              <a:buFontTx/>
              <a:buChar char="-"/>
            </a:pPr>
            <a:r>
              <a:rPr lang="kk-KZ" sz="2800" b="1" smtClean="0">
                <a:latin typeface="Times New Roman" pitchFamily="18" charset="0"/>
              </a:rPr>
              <a:t>Гормондар - вазопрессин,окситоцин, АКТГ, немесе олардың бөліктері;</a:t>
            </a:r>
          </a:p>
          <a:p>
            <a:pPr eaLnBrk="1" hangingPunct="1">
              <a:buFontTx/>
              <a:buChar char="-"/>
            </a:pPr>
            <a:r>
              <a:rPr lang="kk-KZ" sz="2800" b="1" smtClean="0">
                <a:latin typeface="Times New Roman" pitchFamily="18" charset="0"/>
              </a:rPr>
              <a:t>Биологиялық активті заттар - бомбезин, соматостатин, нейротензин, холецистокинин.</a:t>
            </a:r>
            <a:endParaRPr lang="ru-RU" sz="2800" b="1" smtClean="0">
              <a:latin typeface="Times New Roman" pitchFamily="18"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body" idx="1"/>
          </p:nvPr>
        </p:nvSpPr>
        <p:spPr>
          <a:xfrm>
            <a:off x="250825" y="333375"/>
            <a:ext cx="8435975" cy="5792788"/>
          </a:xfrm>
        </p:spPr>
        <p:txBody>
          <a:bodyPr/>
          <a:lstStyle/>
          <a:p>
            <a:pPr marL="0" indent="363538" eaLnBrk="1" hangingPunct="1">
              <a:buFontTx/>
              <a:buNone/>
            </a:pPr>
            <a:endParaRPr lang="kk-KZ" b="1" smtClean="0">
              <a:latin typeface="Times New Roman" pitchFamily="18" charset="0"/>
            </a:endParaRPr>
          </a:p>
          <a:p>
            <a:pPr marL="0" indent="363538" eaLnBrk="1" hangingPunct="1">
              <a:buFontTx/>
              <a:buNone/>
            </a:pPr>
            <a:r>
              <a:rPr lang="kk-KZ" b="1" smtClean="0">
                <a:latin typeface="Times New Roman" pitchFamily="18" charset="0"/>
              </a:rPr>
              <a:t>Нейропептидтердің әсері апиын және оның туындыларының әсеріне ұқсас. </a:t>
            </a:r>
          </a:p>
          <a:p>
            <a:pPr marL="0" indent="363538" eaLnBrk="1" hangingPunct="1">
              <a:buFontTx/>
              <a:buNone/>
            </a:pPr>
            <a:r>
              <a:rPr lang="kk-KZ" b="1" smtClean="0">
                <a:latin typeface="Times New Roman" pitchFamily="18" charset="0"/>
              </a:rPr>
              <a:t>Мидың апиатты рецепторларымен әрекеттесетін - энкефалиндер мен эндорфиндер. </a:t>
            </a:r>
          </a:p>
          <a:p>
            <a:pPr marL="0" indent="363538" eaLnBrk="1" hangingPunct="1">
              <a:buFontTx/>
              <a:buNone/>
            </a:pPr>
            <a:r>
              <a:rPr lang="kk-KZ" b="1" smtClean="0">
                <a:latin typeface="Times New Roman" pitchFamily="18" charset="0"/>
              </a:rPr>
              <a:t>Олар лигандалар сияқты рецепторлармен байланысып, ауырсыну сигналдарының өтуін тежейді.</a:t>
            </a:r>
            <a:endParaRPr lang="ru-RU" b="1" smtClean="0">
              <a:latin typeface="Times New Roman" pitchFamily="18"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pPr eaLnBrk="1" hangingPunct="1"/>
            <a:r>
              <a:rPr lang="kk-KZ" sz="3600" b="1" smtClean="0">
                <a:latin typeface="Times New Roman" pitchFamily="18" charset="0"/>
              </a:rPr>
              <a:t>Апиын рецепторлары</a:t>
            </a:r>
            <a:endParaRPr lang="ru-RU" sz="3600" b="1" smtClean="0">
              <a:latin typeface="Times New Roman" pitchFamily="18" charset="0"/>
            </a:endParaRPr>
          </a:p>
        </p:txBody>
      </p:sp>
      <p:sp>
        <p:nvSpPr>
          <p:cNvPr id="67587" name="Rectangle 3"/>
          <p:cNvSpPr>
            <a:spLocks noGrp="1" noChangeArrowheads="1"/>
          </p:cNvSpPr>
          <p:nvPr>
            <p:ph type="body" idx="1"/>
          </p:nvPr>
        </p:nvSpPr>
        <p:spPr/>
        <p:txBody>
          <a:bodyPr/>
          <a:lstStyle/>
          <a:p>
            <a:pPr eaLnBrk="1" hangingPunct="1">
              <a:buFontTx/>
              <a:buChar char="-"/>
            </a:pPr>
            <a:r>
              <a:rPr lang="kk-KZ" b="1" smtClean="0">
                <a:latin typeface="Times New Roman" pitchFamily="18" charset="0"/>
              </a:rPr>
              <a:t>Мю-рецепторлары - анальгезия эффектісіне жауапты;</a:t>
            </a:r>
          </a:p>
          <a:p>
            <a:pPr eaLnBrk="1" hangingPunct="1">
              <a:buFontTx/>
              <a:buChar char="-"/>
            </a:pPr>
            <a:r>
              <a:rPr lang="kk-KZ" b="1" smtClean="0">
                <a:latin typeface="Times New Roman" pitchFamily="18" charset="0"/>
              </a:rPr>
              <a:t>Дельта – рецепторлары - эмоциялық іс әрекетінің қалыптасуына қатысады.</a:t>
            </a:r>
            <a:endParaRPr lang="ru-RU" b="1" smtClean="0">
              <a:latin typeface="Times New Roman" pitchFamily="18"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idx="4294967295"/>
          </p:nvPr>
        </p:nvSpPr>
        <p:spPr>
          <a:xfrm>
            <a:off x="0" y="274638"/>
            <a:ext cx="8229600" cy="1143000"/>
          </a:xfrm>
        </p:spPr>
        <p:txBody>
          <a:bodyPr/>
          <a:lstStyle/>
          <a:p>
            <a:pPr eaLnBrk="1" hangingPunct="1"/>
            <a:r>
              <a:rPr lang="kk-KZ" sz="2400" smtClean="0">
                <a:latin typeface="Times New Roman" pitchFamily="18" charset="0"/>
              </a:rPr>
              <a:t/>
            </a:r>
            <a:br>
              <a:rPr lang="kk-KZ" sz="2400" smtClean="0">
                <a:latin typeface="Times New Roman" pitchFamily="18" charset="0"/>
              </a:rPr>
            </a:br>
            <a:endParaRPr lang="ru-RU" sz="2400" b="1" smtClean="0">
              <a:latin typeface="Times New Roman" pitchFamily="18" charset="0"/>
            </a:endParaRPr>
          </a:p>
        </p:txBody>
      </p:sp>
      <p:sp>
        <p:nvSpPr>
          <p:cNvPr id="7171" name="Rectangle 3"/>
          <p:cNvSpPr>
            <a:spLocks noGrp="1" noChangeArrowheads="1"/>
          </p:cNvSpPr>
          <p:nvPr>
            <p:ph type="body" idx="4294967295"/>
          </p:nvPr>
        </p:nvSpPr>
        <p:spPr>
          <a:xfrm>
            <a:off x="468313" y="476250"/>
            <a:ext cx="8351837" cy="5832475"/>
          </a:xfrm>
        </p:spPr>
        <p:txBody>
          <a:bodyPr/>
          <a:lstStyle/>
          <a:p>
            <a:pPr marL="609600" indent="-609600" eaLnBrk="1" hangingPunct="1">
              <a:buFontTx/>
              <a:buNone/>
            </a:pPr>
            <a:r>
              <a:rPr lang="en-US" i="1" smtClean="0">
                <a:latin typeface="Times New Roman" pitchFamily="18" charset="0"/>
              </a:rPr>
              <a:t>III</a:t>
            </a:r>
            <a:r>
              <a:rPr lang="kk-KZ" i="1" smtClean="0">
                <a:latin typeface="Times New Roman" pitchFamily="18" charset="0"/>
              </a:rPr>
              <a:t>. </a:t>
            </a:r>
            <a:r>
              <a:rPr lang="kk-KZ" b="1" i="1" smtClean="0">
                <a:latin typeface="Times New Roman" pitchFamily="18" charset="0"/>
              </a:rPr>
              <a:t>Тітіркендіргіштер табиғаттарына байланысты</a:t>
            </a:r>
            <a:r>
              <a:rPr lang="kk-KZ" b="1" smtClean="0">
                <a:latin typeface="Times New Roman" pitchFamily="18" charset="0"/>
              </a:rPr>
              <a:t>:</a:t>
            </a:r>
          </a:p>
          <a:p>
            <a:pPr marL="609600" indent="-609600" eaLnBrk="1" hangingPunct="1">
              <a:buFontTx/>
              <a:buNone/>
            </a:pPr>
            <a:r>
              <a:rPr lang="kk-KZ" b="1" smtClean="0">
                <a:latin typeface="Times New Roman" pitchFamily="18" charset="0"/>
              </a:rPr>
              <a:t>      1. Фоторецепторлар - көру;</a:t>
            </a:r>
          </a:p>
          <a:p>
            <a:pPr marL="609600" indent="-609600" eaLnBrk="1" hangingPunct="1">
              <a:buFontTx/>
              <a:buNone/>
            </a:pPr>
            <a:r>
              <a:rPr lang="kk-KZ" b="1" smtClean="0">
                <a:latin typeface="Times New Roman" pitchFamily="18" charset="0"/>
              </a:rPr>
              <a:t>      2. Механорецепторлар - есту, жанасу, сезу, вестибуло-проприорецептор;</a:t>
            </a:r>
          </a:p>
          <a:p>
            <a:pPr marL="609600" indent="-609600" eaLnBrk="1" hangingPunct="1">
              <a:buFontTx/>
              <a:buNone/>
            </a:pPr>
            <a:r>
              <a:rPr lang="kk-KZ" b="1" smtClean="0">
                <a:latin typeface="Times New Roman" pitchFamily="18" charset="0"/>
              </a:rPr>
              <a:t>      3. Хеморецепторлар - дәм, иіс сезу;</a:t>
            </a:r>
          </a:p>
          <a:p>
            <a:pPr marL="609600" indent="-609600" eaLnBrk="1" hangingPunct="1">
              <a:buFontTx/>
              <a:buNone/>
            </a:pPr>
            <a:r>
              <a:rPr lang="kk-KZ" b="1" smtClean="0">
                <a:latin typeface="Times New Roman" pitchFamily="18" charset="0"/>
              </a:rPr>
              <a:t>      4. Терморецепторлар.</a:t>
            </a:r>
          </a:p>
          <a:p>
            <a:pPr marL="609600" indent="-609600" eaLnBrk="1" hangingPunct="1">
              <a:buFontTx/>
              <a:buNone/>
            </a:pPr>
            <a:r>
              <a:rPr lang="kk-KZ" b="1" smtClean="0">
                <a:latin typeface="Times New Roman" pitchFamily="18" charset="0"/>
              </a:rPr>
              <a:t>       Ауырсынуды (ноцицепциялық) сезу - ерекше түрі</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274638"/>
            <a:ext cx="8229600" cy="106362"/>
          </a:xfrm>
        </p:spPr>
        <p:txBody>
          <a:bodyPr/>
          <a:lstStyle/>
          <a:p>
            <a:pPr eaLnBrk="1" hangingPunct="1"/>
            <a:endParaRPr lang="ru-RU" sz="4000" smtClean="0"/>
          </a:p>
        </p:txBody>
      </p:sp>
      <p:sp>
        <p:nvSpPr>
          <p:cNvPr id="8195" name="Rectangle 3"/>
          <p:cNvSpPr>
            <a:spLocks noGrp="1" noChangeArrowheads="1"/>
          </p:cNvSpPr>
          <p:nvPr>
            <p:ph type="body" sz="half" idx="1"/>
          </p:nvPr>
        </p:nvSpPr>
        <p:spPr>
          <a:xfrm>
            <a:off x="457200" y="304800"/>
            <a:ext cx="4038600" cy="5821363"/>
          </a:xfrm>
        </p:spPr>
        <p:txBody>
          <a:bodyPr/>
          <a:lstStyle/>
          <a:p>
            <a:pPr marL="533400" indent="-533400" eaLnBrk="1" hangingPunct="1">
              <a:lnSpc>
                <a:spcPct val="90000"/>
              </a:lnSpc>
              <a:buFontTx/>
              <a:buNone/>
            </a:pPr>
            <a:r>
              <a:rPr lang="en-US" sz="2000" b="1" i="1" smtClean="0">
                <a:latin typeface="Times New Roman" pitchFamily="18" charset="0"/>
              </a:rPr>
              <a:t>IV</a:t>
            </a:r>
            <a:r>
              <a:rPr lang="kk-KZ" sz="2000" b="1" i="1" smtClean="0">
                <a:latin typeface="Times New Roman" pitchFamily="18" charset="0"/>
              </a:rPr>
              <a:t>. Сыртқы ортамен байланысу түрінен</a:t>
            </a:r>
            <a:r>
              <a:rPr lang="kk-KZ" sz="2000" b="1" smtClean="0">
                <a:latin typeface="Times New Roman" pitchFamily="18" charset="0"/>
              </a:rPr>
              <a:t>:</a:t>
            </a:r>
          </a:p>
          <a:p>
            <a:pPr marL="533400" indent="-533400" eaLnBrk="1" hangingPunct="1">
              <a:lnSpc>
                <a:spcPct val="90000"/>
              </a:lnSpc>
              <a:buFontTx/>
              <a:buNone/>
            </a:pPr>
            <a:r>
              <a:rPr lang="kk-KZ" sz="2000" b="1" smtClean="0">
                <a:latin typeface="Times New Roman" pitchFamily="18" charset="0"/>
              </a:rPr>
              <a:t>      1. Дистанттық: көру, есту, иіс сезу;</a:t>
            </a:r>
          </a:p>
          <a:p>
            <a:pPr marL="533400" indent="-533400" eaLnBrk="1" hangingPunct="1">
              <a:lnSpc>
                <a:spcPct val="90000"/>
              </a:lnSpc>
              <a:buFontTx/>
              <a:buNone/>
            </a:pPr>
            <a:r>
              <a:rPr lang="kk-KZ" sz="2000" b="1" smtClean="0">
                <a:latin typeface="Times New Roman" pitchFamily="18" charset="0"/>
              </a:rPr>
              <a:t>      2. Контакттық: дәм сезу, жанасу.</a:t>
            </a:r>
          </a:p>
          <a:p>
            <a:pPr marL="533400" indent="-533400" eaLnBrk="1" hangingPunct="1">
              <a:lnSpc>
                <a:spcPct val="90000"/>
              </a:lnSpc>
              <a:buFontTx/>
              <a:buNone/>
            </a:pPr>
            <a:r>
              <a:rPr lang="en-US" sz="2000" b="1" i="1" smtClean="0">
                <a:latin typeface="Times New Roman" pitchFamily="18" charset="0"/>
              </a:rPr>
              <a:t>V</a:t>
            </a:r>
            <a:r>
              <a:rPr lang="kk-KZ" sz="2000" b="1" i="1" smtClean="0">
                <a:latin typeface="Times New Roman" pitchFamily="18" charset="0"/>
              </a:rPr>
              <a:t>. Құрылыстарының ерекшеліктеріне байланысты</a:t>
            </a:r>
            <a:r>
              <a:rPr lang="kk-KZ" sz="2000" b="1" smtClean="0">
                <a:latin typeface="Times New Roman" pitchFamily="18" charset="0"/>
              </a:rPr>
              <a:t>:</a:t>
            </a:r>
          </a:p>
          <a:p>
            <a:pPr marL="533400" indent="-533400" eaLnBrk="1" hangingPunct="1">
              <a:lnSpc>
                <a:spcPct val="90000"/>
              </a:lnSpc>
              <a:buFontTx/>
              <a:buNone/>
            </a:pPr>
            <a:r>
              <a:rPr lang="kk-KZ" sz="2000" b="1" smtClean="0">
                <a:latin typeface="Times New Roman" pitchFamily="18" charset="0"/>
              </a:rPr>
              <a:t>    1. Біріншілей сезетін </a:t>
            </a:r>
            <a:r>
              <a:rPr lang="ru-RU" altLang="ko-KR" sz="2000" b="1" smtClean="0">
                <a:latin typeface="Times New Roman" pitchFamily="18" charset="0"/>
              </a:rPr>
              <a:t>(ӘП генерациясы 1-ші нейронда) – </a:t>
            </a:r>
            <a:r>
              <a:rPr lang="kk-KZ" sz="2000" b="1" smtClean="0">
                <a:latin typeface="Times New Roman" pitchFamily="18" charset="0"/>
              </a:rPr>
              <a:t>иіс, жанасу, проприорецепторлар;</a:t>
            </a:r>
          </a:p>
          <a:p>
            <a:pPr marL="533400" indent="-533400" eaLnBrk="1" hangingPunct="1">
              <a:lnSpc>
                <a:spcPct val="90000"/>
              </a:lnSpc>
              <a:buFontTx/>
              <a:buNone/>
            </a:pPr>
            <a:r>
              <a:rPr lang="kk-KZ" sz="2000" b="1" smtClean="0">
                <a:latin typeface="Times New Roman" pitchFamily="18" charset="0"/>
              </a:rPr>
              <a:t>    2. Екіншілей сезетін </a:t>
            </a:r>
            <a:r>
              <a:rPr lang="ru-RU" altLang="ko-KR" sz="2000" b="1" smtClean="0">
                <a:latin typeface="Times New Roman" pitchFamily="18" charset="0"/>
              </a:rPr>
              <a:t>(рецепторлық жасуша арқылы ӘП генерациясы 1-ші нейронда) – көру, есту, дәм сезу рецепторлары, вестибулярлық аппарат.</a:t>
            </a:r>
            <a:endParaRPr lang="ru-RU" sz="2000" b="1" smtClean="0">
              <a:latin typeface="Times New Roman" pitchFamily="18" charset="0"/>
            </a:endParaRPr>
          </a:p>
          <a:p>
            <a:pPr marL="533400" indent="-533400" eaLnBrk="1" hangingPunct="1">
              <a:lnSpc>
                <a:spcPct val="90000"/>
              </a:lnSpc>
              <a:buFontTx/>
              <a:buNone/>
            </a:pPr>
            <a:endParaRPr lang="ru-RU" sz="2000" b="1" smtClean="0"/>
          </a:p>
        </p:txBody>
      </p:sp>
      <p:sp>
        <p:nvSpPr>
          <p:cNvPr id="8196" name="Rectangle 4"/>
          <p:cNvSpPr>
            <a:spLocks noGrp="1" noChangeArrowheads="1"/>
          </p:cNvSpPr>
          <p:nvPr>
            <p:ph type="body" sz="half" idx="2"/>
          </p:nvPr>
        </p:nvSpPr>
        <p:spPr>
          <a:xfrm>
            <a:off x="4648200" y="609600"/>
            <a:ext cx="4038600" cy="5516563"/>
          </a:xfrm>
        </p:spPr>
        <p:txBody>
          <a:bodyPr/>
          <a:lstStyle/>
          <a:p>
            <a:pPr eaLnBrk="1" hangingPunct="1">
              <a:lnSpc>
                <a:spcPct val="80000"/>
              </a:lnSpc>
              <a:buFontTx/>
              <a:buNone/>
            </a:pPr>
            <a:endParaRPr lang="ru-RU" sz="1400" smtClean="0"/>
          </a:p>
        </p:txBody>
      </p:sp>
      <p:pic>
        <p:nvPicPr>
          <p:cNvPr id="8197" name="Picture 5"/>
          <p:cNvPicPr>
            <a:picLocks noChangeAspect="1" noChangeArrowheads="1"/>
          </p:cNvPicPr>
          <p:nvPr/>
        </p:nvPicPr>
        <p:blipFill>
          <a:blip r:embed="rId2">
            <a:lum bright="-6000"/>
          </a:blip>
          <a:srcRect/>
          <a:stretch>
            <a:fillRect/>
          </a:stretch>
        </p:blipFill>
        <p:spPr bwMode="auto">
          <a:xfrm>
            <a:off x="4572000" y="533400"/>
            <a:ext cx="4267200" cy="5410200"/>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3"/>
          <p:cNvSpPr>
            <a:spLocks noGrp="1" noChangeArrowheads="1"/>
          </p:cNvSpPr>
          <p:nvPr>
            <p:ph type="body" idx="4294967295"/>
          </p:nvPr>
        </p:nvSpPr>
        <p:spPr>
          <a:xfrm>
            <a:off x="395288" y="188913"/>
            <a:ext cx="8435975" cy="6119812"/>
          </a:xfrm>
        </p:spPr>
        <p:txBody>
          <a:bodyPr/>
          <a:lstStyle/>
          <a:p>
            <a:pPr marL="609600" indent="-609600" algn="ctr" eaLnBrk="1" hangingPunct="1">
              <a:lnSpc>
                <a:spcPct val="80000"/>
              </a:lnSpc>
              <a:buFontTx/>
              <a:buNone/>
            </a:pPr>
            <a:endParaRPr lang="kk-KZ" sz="700" b="1" smtClean="0">
              <a:latin typeface="Times New Roman" pitchFamily="18" charset="0"/>
            </a:endParaRPr>
          </a:p>
          <a:p>
            <a:pPr marL="609600" indent="-609600" algn="ctr" eaLnBrk="1" hangingPunct="1">
              <a:lnSpc>
                <a:spcPct val="80000"/>
              </a:lnSpc>
              <a:buFontTx/>
              <a:buNone/>
            </a:pPr>
            <a:r>
              <a:rPr lang="kk-KZ" sz="1800" b="1" smtClean="0">
                <a:latin typeface="Times New Roman" pitchFamily="18" charset="0"/>
              </a:rPr>
              <a:t>Талдағыштардың морфологиялық ерекшеліктері:</a:t>
            </a:r>
          </a:p>
          <a:p>
            <a:pPr marL="609600" indent="-609600" algn="ctr" eaLnBrk="1" hangingPunct="1">
              <a:lnSpc>
                <a:spcPct val="80000"/>
              </a:lnSpc>
              <a:buFontTx/>
              <a:buNone/>
            </a:pPr>
            <a:endParaRPr lang="kk-KZ" sz="1600" b="1" smtClean="0">
              <a:latin typeface="Times New Roman" pitchFamily="18" charset="0"/>
            </a:endParaRPr>
          </a:p>
          <a:p>
            <a:pPr marL="609600" indent="-609600" eaLnBrk="1" hangingPunct="1">
              <a:lnSpc>
                <a:spcPct val="80000"/>
              </a:lnSpc>
              <a:buFontTx/>
              <a:buNone/>
            </a:pPr>
            <a:r>
              <a:rPr lang="kk-KZ" sz="1600" b="1" smtClean="0">
                <a:latin typeface="Times New Roman" pitchFamily="18" charset="0"/>
              </a:rPr>
              <a:t>1. Талдағыштар жүйесі көп қабатты жүйке клеткаларынан тұрады. Олардың алғашқы </a:t>
            </a:r>
          </a:p>
          <a:p>
            <a:pPr marL="609600" indent="-609600" eaLnBrk="1" hangingPunct="1">
              <a:lnSpc>
                <a:spcPct val="80000"/>
              </a:lnSpc>
              <a:buFontTx/>
              <a:buNone/>
            </a:pPr>
            <a:r>
              <a:rPr lang="kk-KZ" sz="1600" b="1" smtClean="0">
                <a:latin typeface="Times New Roman" pitchFamily="18" charset="0"/>
              </a:rPr>
              <a:t>    қабаты қабылдағыш элементтерден, ал соңғы-үлкен ми сыңары қыртысының </a:t>
            </a:r>
          </a:p>
          <a:p>
            <a:pPr marL="609600" indent="-609600" eaLnBrk="1" hangingPunct="1">
              <a:lnSpc>
                <a:spcPct val="80000"/>
              </a:lnSpc>
              <a:buFontTx/>
              <a:buNone/>
            </a:pPr>
            <a:r>
              <a:rPr lang="kk-KZ" sz="1600" b="1" smtClean="0">
                <a:latin typeface="Times New Roman" pitchFamily="18" charset="0"/>
              </a:rPr>
              <a:t>    нейрондары болып табылады.</a:t>
            </a:r>
          </a:p>
          <a:p>
            <a:pPr marL="609600" indent="-609600" eaLnBrk="1" hangingPunct="1">
              <a:lnSpc>
                <a:spcPct val="80000"/>
              </a:lnSpc>
              <a:buFontTx/>
              <a:buNone/>
            </a:pPr>
            <a:r>
              <a:rPr lang="kk-KZ" sz="1600" b="1" smtClean="0">
                <a:latin typeface="Times New Roman" pitchFamily="18" charset="0"/>
              </a:rPr>
              <a:t>2. Талдағыштар көп жолды болады. </a:t>
            </a:r>
          </a:p>
          <a:p>
            <a:pPr marL="609600" indent="-609600" eaLnBrk="1" hangingPunct="1">
              <a:lnSpc>
                <a:spcPct val="80000"/>
              </a:lnSpc>
              <a:buFontTx/>
              <a:buNone/>
            </a:pPr>
            <a:r>
              <a:rPr lang="kk-KZ" sz="1600" b="1" smtClean="0">
                <a:latin typeface="Times New Roman" pitchFamily="18" charset="0"/>
              </a:rPr>
              <a:t>     Олардың әрбір қабатындағы жүйке элементтері көптеген жолдары арқылы бір-</a:t>
            </a:r>
          </a:p>
          <a:p>
            <a:pPr marL="609600" indent="-609600" eaLnBrk="1" hangingPunct="1">
              <a:lnSpc>
                <a:spcPct val="80000"/>
              </a:lnSpc>
              <a:buFontTx/>
              <a:buNone/>
            </a:pPr>
            <a:r>
              <a:rPr lang="kk-KZ" sz="1600" b="1" smtClean="0">
                <a:latin typeface="Times New Roman" pitchFamily="18" charset="0"/>
              </a:rPr>
              <a:t>     бірімен байланысады. Талдағыштардың мұндай көп жолдары жасалған талдаудың</a:t>
            </a:r>
          </a:p>
          <a:p>
            <a:pPr marL="609600" indent="-609600" eaLnBrk="1" hangingPunct="1">
              <a:lnSpc>
                <a:spcPct val="80000"/>
              </a:lnSpc>
              <a:buFontTx/>
              <a:buNone/>
            </a:pPr>
            <a:r>
              <a:rPr lang="kk-KZ" sz="1600" b="1" smtClean="0">
                <a:latin typeface="Times New Roman" pitchFamily="18" charset="0"/>
              </a:rPr>
              <a:t>     сенімділігін және дәлдігін қамтамасыз етеді.</a:t>
            </a:r>
          </a:p>
          <a:p>
            <a:pPr marL="609600" indent="-609600" eaLnBrk="1" hangingPunct="1">
              <a:lnSpc>
                <a:spcPct val="80000"/>
              </a:lnSpc>
              <a:buFontTx/>
              <a:buNone/>
            </a:pPr>
            <a:r>
              <a:rPr lang="kk-KZ" sz="1600" b="1" smtClean="0">
                <a:latin typeface="Times New Roman" pitchFamily="18" charset="0"/>
              </a:rPr>
              <a:t>3. Талдағыштардың құрылымында сезіну</a:t>
            </a:r>
            <a:r>
              <a:rPr lang="kk-KZ" sz="1600" b="1" smtClean="0"/>
              <a:t> </a:t>
            </a:r>
            <a:r>
              <a:rPr lang="kk-KZ" sz="1600" b="1" smtClean="0">
                <a:latin typeface="Times New Roman" pitchFamily="18" charset="0"/>
              </a:rPr>
              <a:t> </a:t>
            </a:r>
            <a:r>
              <a:rPr lang="en-US" sz="1600" b="1" smtClean="0">
                <a:latin typeface="Times New Roman" pitchFamily="18" charset="0"/>
              </a:rPr>
              <a:t>“</a:t>
            </a:r>
            <a:r>
              <a:rPr lang="kk-KZ" sz="1600" b="1" smtClean="0">
                <a:latin typeface="Times New Roman" pitchFamily="18" charset="0"/>
              </a:rPr>
              <a:t>алқымы</a:t>
            </a:r>
            <a:r>
              <a:rPr lang="en-US" sz="1600" b="1" smtClean="0">
                <a:latin typeface="Times New Roman" pitchFamily="18" charset="0"/>
              </a:rPr>
              <a:t>“</a:t>
            </a:r>
            <a:r>
              <a:rPr lang="kk-KZ" sz="1600" b="1" smtClean="0">
                <a:latin typeface="Times New Roman" pitchFamily="18" charset="0"/>
              </a:rPr>
              <a:t>- </a:t>
            </a:r>
            <a:r>
              <a:rPr lang="en-US" sz="1600" b="1" smtClean="0">
                <a:latin typeface="Times New Roman" pitchFamily="18" charset="0"/>
              </a:rPr>
              <a:t>“</a:t>
            </a:r>
            <a:r>
              <a:rPr lang="kk-KZ" sz="1600" b="1" smtClean="0">
                <a:latin typeface="Times New Roman" pitchFamily="18" charset="0"/>
              </a:rPr>
              <a:t>воронка</a:t>
            </a:r>
            <a:r>
              <a:rPr lang="en-US" sz="1600" b="1" smtClean="0">
                <a:latin typeface="Times New Roman" pitchFamily="18" charset="0"/>
              </a:rPr>
              <a:t>“</a:t>
            </a:r>
            <a:r>
              <a:rPr lang="kk-KZ" sz="1600" b="1" smtClean="0">
                <a:latin typeface="Times New Roman" pitchFamily="18" charset="0"/>
              </a:rPr>
              <a:t> деген </a:t>
            </a:r>
          </a:p>
          <a:p>
            <a:pPr marL="609600" indent="-609600" eaLnBrk="1" hangingPunct="1">
              <a:lnSpc>
                <a:spcPct val="80000"/>
              </a:lnSpc>
              <a:buFontTx/>
              <a:buNone/>
            </a:pPr>
            <a:r>
              <a:rPr lang="kk-KZ" sz="1600" b="1" smtClean="0">
                <a:latin typeface="Times New Roman" pitchFamily="18" charset="0"/>
              </a:rPr>
              <a:t>    кездеседі. Олардың шектес қабаттардың элементтері санына байланысты. </a:t>
            </a:r>
          </a:p>
          <a:p>
            <a:pPr marL="609600" indent="-609600" eaLnBrk="1" hangingPunct="1">
              <a:lnSpc>
                <a:spcPct val="80000"/>
              </a:lnSpc>
              <a:buFontTx/>
              <a:buNone/>
            </a:pPr>
            <a:r>
              <a:rPr lang="kk-KZ" sz="1600" b="1" smtClean="0">
                <a:latin typeface="Times New Roman" pitchFamily="18" charset="0"/>
              </a:rPr>
              <a:t>    Кеңейетін және тарылатын </a:t>
            </a:r>
            <a:r>
              <a:rPr lang="en-US" sz="1600" b="1" smtClean="0">
                <a:latin typeface="Times New Roman" pitchFamily="18" charset="0"/>
              </a:rPr>
              <a:t>“</a:t>
            </a:r>
            <a:r>
              <a:rPr lang="kk-KZ" sz="1600" b="1" smtClean="0">
                <a:latin typeface="Times New Roman" pitchFamily="18" charset="0"/>
              </a:rPr>
              <a:t>алқымдар</a:t>
            </a:r>
            <a:r>
              <a:rPr lang="en-US" sz="1600" b="1" smtClean="0">
                <a:latin typeface="Times New Roman" pitchFamily="18" charset="0"/>
              </a:rPr>
              <a:t>“</a:t>
            </a:r>
            <a:r>
              <a:rPr lang="kk-KZ" sz="1600" b="1" smtClean="0">
                <a:latin typeface="Times New Roman" pitchFamily="18" charset="0"/>
              </a:rPr>
              <a:t> түрі болады. Олардың </a:t>
            </a:r>
          </a:p>
          <a:p>
            <a:pPr marL="609600" indent="-609600" eaLnBrk="1" hangingPunct="1">
              <a:lnSpc>
                <a:spcPct val="80000"/>
              </a:lnSpc>
              <a:buFontTx/>
              <a:buNone/>
            </a:pPr>
            <a:r>
              <a:rPr lang="kk-KZ" sz="1600" b="1" smtClean="0">
                <a:latin typeface="Times New Roman" pitchFamily="18" charset="0"/>
              </a:rPr>
              <a:t>    физиологиялық маңызы: тарылатында – керек емес ақпаратттарды жеткізбеу,</a:t>
            </a:r>
          </a:p>
          <a:p>
            <a:pPr marL="609600" indent="-609600" eaLnBrk="1" hangingPunct="1">
              <a:lnSpc>
                <a:spcPct val="80000"/>
              </a:lnSpc>
              <a:buFontTx/>
              <a:buNone/>
            </a:pPr>
            <a:r>
              <a:rPr lang="kk-KZ" sz="1600" b="1" smtClean="0">
                <a:latin typeface="Times New Roman" pitchFamily="18" charset="0"/>
              </a:rPr>
              <a:t>    ал кеңейетін де - әртүрлі сигналдарды жете және өте терең талдауға мүмкіндік </a:t>
            </a:r>
          </a:p>
          <a:p>
            <a:pPr marL="609600" indent="-609600" eaLnBrk="1" hangingPunct="1">
              <a:lnSpc>
                <a:spcPct val="80000"/>
              </a:lnSpc>
              <a:buFontTx/>
              <a:buNone/>
            </a:pPr>
            <a:r>
              <a:rPr lang="kk-KZ" sz="1600" b="1" smtClean="0">
                <a:latin typeface="Times New Roman" pitchFamily="18" charset="0"/>
              </a:rPr>
              <a:t>    жасау.</a:t>
            </a:r>
          </a:p>
          <a:p>
            <a:pPr marL="609600" indent="-609600" eaLnBrk="1" hangingPunct="1">
              <a:lnSpc>
                <a:spcPct val="80000"/>
              </a:lnSpc>
              <a:buFontTx/>
              <a:buNone/>
            </a:pPr>
            <a:r>
              <a:rPr lang="kk-KZ" sz="1600" b="1" smtClean="0">
                <a:latin typeface="Times New Roman" pitchFamily="18" charset="0"/>
              </a:rPr>
              <a:t>4. Талдағыштардың тура (тік) және көлденең дифференциясы (ажыратылуы) </a:t>
            </a:r>
          </a:p>
          <a:p>
            <a:pPr marL="609600" indent="-609600" eaLnBrk="1" hangingPunct="1">
              <a:lnSpc>
                <a:spcPct val="80000"/>
              </a:lnSpc>
              <a:buFontTx/>
              <a:buNone/>
            </a:pPr>
            <a:r>
              <a:rPr lang="kk-KZ" sz="1600" b="1" smtClean="0">
                <a:latin typeface="Times New Roman" pitchFamily="18" charset="0"/>
              </a:rPr>
              <a:t>    болады. Тура да – әр қабатта жатқан нейрондардың жеке қызметтері болады. </a:t>
            </a:r>
          </a:p>
          <a:p>
            <a:pPr marL="609600" indent="-609600" eaLnBrk="1" hangingPunct="1">
              <a:lnSpc>
                <a:spcPct val="80000"/>
              </a:lnSpc>
              <a:buFontTx/>
              <a:buNone/>
            </a:pPr>
            <a:r>
              <a:rPr lang="kk-KZ" sz="1600" b="1" smtClean="0">
                <a:latin typeface="Times New Roman" pitchFamily="18" charset="0"/>
              </a:rPr>
              <a:t>     Көлде</a:t>
            </a:r>
            <a:r>
              <a:rPr lang="kk-KZ" sz="1600" b="1" smtClean="0"/>
              <a:t>не</a:t>
            </a:r>
            <a:r>
              <a:rPr lang="kk-KZ" sz="1600" b="1" smtClean="0">
                <a:latin typeface="Times New Roman" pitchFamily="18" charset="0"/>
              </a:rPr>
              <a:t>ң де бір қабатта жатқан элементтердің қызметі әртүрлі болуы.</a:t>
            </a:r>
            <a:r>
              <a:rPr lang="kk-KZ" sz="1400" b="1" smtClean="0">
                <a:latin typeface="Times New Roman" pitchFamily="18" charset="0"/>
              </a:rPr>
              <a:t> </a:t>
            </a:r>
          </a:p>
          <a:p>
            <a:pPr marL="609600" indent="-609600" eaLnBrk="1" hangingPunct="1">
              <a:lnSpc>
                <a:spcPct val="80000"/>
              </a:lnSpc>
              <a:buFontTx/>
              <a:buNone/>
            </a:pPr>
            <a:endParaRPr lang="ru-RU" sz="1400" b="1" smtClean="0">
              <a:latin typeface="Times New Roman" pitchFamily="18" charset="0"/>
            </a:endParaRPr>
          </a:p>
        </p:txBody>
      </p:sp>
    </p:spTree>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3092</Words>
  <PresentationFormat>Экран (4:3)</PresentationFormat>
  <Paragraphs>333</Paragraphs>
  <Slides>66</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66</vt:i4>
      </vt:variant>
    </vt:vector>
  </HeadingPairs>
  <TitlesOfParts>
    <vt:vector size="67" baseType="lpstr">
      <vt:lpstr>Тема Office</vt:lpstr>
      <vt:lpstr>Лекция 15 </vt:lpstr>
      <vt:lpstr>Тақырыбы: «Талдағыштар физиологиясы».</vt:lpstr>
      <vt:lpstr>Анализатор яғни талдағыш (сенсорлық жүйе) -  ақпараттарды қабылдап, кодтап, өткізіп және ми қыртысында талдап, құрастыратын күрделі морфофункциялық жүйе</vt:lpstr>
      <vt:lpstr>Слайд 4</vt:lpstr>
      <vt:lpstr>Слайд 5</vt:lpstr>
      <vt:lpstr>Рецепторлардың жіктелуі:</vt:lpstr>
      <vt:lpstr> </vt:lpstr>
      <vt:lpstr>Слайд 8</vt:lpstr>
      <vt:lpstr>Слайд 9</vt:lpstr>
      <vt:lpstr>Слайд 10</vt:lpstr>
      <vt:lpstr>Слайд 11</vt:lpstr>
      <vt:lpstr>Слайд 12</vt:lpstr>
      <vt:lpstr>Жарық сәулесін сындыратын жүйелер:</vt:lpstr>
      <vt:lpstr>Слайд 14</vt:lpstr>
      <vt:lpstr>Көз рефракциясының кемістігі және оның коррекциясы</vt:lpstr>
      <vt:lpstr>Слайд 16</vt:lpstr>
      <vt:lpstr>Слайд 17</vt:lpstr>
      <vt:lpstr>Көру талдағыштың бөлімдері:</vt:lpstr>
      <vt:lpstr>Слайд 19</vt:lpstr>
      <vt:lpstr>Слайд 20</vt:lpstr>
      <vt:lpstr>Слайд 21</vt:lpstr>
      <vt:lpstr>Слайд 22</vt:lpstr>
      <vt:lpstr>Торлы қабықтағы рецепторларда өтетін фотохимиялық реакциялар</vt:lpstr>
      <vt:lpstr>Слайд 24</vt:lpstr>
      <vt:lpstr>Көру адаптациясы (бейімделу)</vt:lpstr>
      <vt:lpstr>Түсті ажырату:</vt:lpstr>
      <vt:lpstr>Түсті ажырату кемістігі (түсті көрмеу)</vt:lpstr>
      <vt:lpstr>Кеңістікті түйсіну</vt:lpstr>
      <vt:lpstr>Слайд 29</vt:lpstr>
      <vt:lpstr>Тақырыбы : “Соматосенсорлық, дәм сезу және иіс сезу талдағыштар“.</vt:lpstr>
      <vt:lpstr>Слайд 31</vt:lpstr>
      <vt:lpstr>Слайд 32</vt:lpstr>
      <vt:lpstr>Слайд 33</vt:lpstr>
      <vt:lpstr>Слайд 34</vt:lpstr>
      <vt:lpstr>Дәм сезу талдағышы, бөлімдері</vt:lpstr>
      <vt:lpstr>Слайд 36</vt:lpstr>
      <vt:lpstr>Слайд 37</vt:lpstr>
      <vt:lpstr>3. Дәм рецепцияның теориялары:</vt:lpstr>
      <vt:lpstr>4. Иіс сезу талдағыш, оның бөлімдері:</vt:lpstr>
      <vt:lpstr>Слайд 40</vt:lpstr>
      <vt:lpstr>Слайд 41</vt:lpstr>
      <vt:lpstr>Тақырыбы: Есту және тепе-теңдік талдағыштары</vt:lpstr>
      <vt:lpstr>Есту талдағышы, бөлімдерінің сипаттамасы</vt:lpstr>
      <vt:lpstr>Сыртқы және ішкі құлақтың құрылысы мен қызметі</vt:lpstr>
      <vt:lpstr>Слайд 45</vt:lpstr>
      <vt:lpstr>Ортаңғы арнаның негізгі мембранасында Корти мүшесі орналасқан. Корти мүшесі ішкі және сыртқы түкті жасушалардан тұрады.  Оның үстінде жабылмалы (текториалды) мембрана орналасқан.</vt:lpstr>
      <vt:lpstr>Слайд 47</vt:lpstr>
      <vt:lpstr>Слайд 48</vt:lpstr>
      <vt:lpstr>Слайд 49</vt:lpstr>
      <vt:lpstr>Тепе-теңдік талдағышы</vt:lpstr>
      <vt:lpstr>Тепе-теңдік талдағышы  3 бөлімнен тұрады</vt:lpstr>
      <vt:lpstr>Слайд 52</vt:lpstr>
      <vt:lpstr>Слайд 53</vt:lpstr>
      <vt:lpstr>Слайд 54</vt:lpstr>
      <vt:lpstr>Тақырыбы: Ноцицепция (ауырсыну талдағышы). Организмнің антиноцицепциялық жүйесі</vt:lpstr>
      <vt:lpstr>Слайд 56</vt:lpstr>
      <vt:lpstr>Слайд 57</vt:lpstr>
      <vt:lpstr>Ауырсыну қабылдағыштары туралы екі түрлі пікір бар:</vt:lpstr>
      <vt:lpstr>Слайд 59</vt:lpstr>
      <vt:lpstr>Слайд 60</vt:lpstr>
      <vt:lpstr>Слайд 61</vt:lpstr>
      <vt:lpstr>Слайд 62</vt:lpstr>
      <vt:lpstr>Антиноцепциялық жүйе (АНЖ)</vt:lpstr>
      <vt:lpstr>Нейропептидтер</vt:lpstr>
      <vt:lpstr>Слайд 65</vt:lpstr>
      <vt:lpstr>Апиын рецепторлары</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Лекция 15 </dc:title>
  <dc:creator>admin</dc:creator>
  <cp:lastModifiedBy>admin</cp:lastModifiedBy>
  <cp:revision>1</cp:revision>
  <dcterms:created xsi:type="dcterms:W3CDTF">2021-09-14T16:37:35Z</dcterms:created>
  <dcterms:modified xsi:type="dcterms:W3CDTF">2021-09-14T16:40:11Z</dcterms:modified>
</cp:coreProperties>
</file>